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306" r:id="rId3"/>
    <p:sldId id="344" r:id="rId4"/>
    <p:sldId id="346" r:id="rId5"/>
    <p:sldId id="362" r:id="rId6"/>
    <p:sldId id="360" r:id="rId7"/>
    <p:sldId id="364" r:id="rId8"/>
    <p:sldId id="366" r:id="rId9"/>
    <p:sldId id="365" r:id="rId10"/>
    <p:sldId id="314" r:id="rId11"/>
    <p:sldId id="367" r:id="rId12"/>
    <p:sldId id="342" r:id="rId13"/>
    <p:sldId id="355" r:id="rId14"/>
  </p:sldIdLst>
  <p:sldSz cx="9144000" cy="6858000" type="screen4x3"/>
  <p:notesSz cx="6797675" cy="9926638"/>
  <p:defaultTextStyle>
    <a:defPPr>
      <a:defRPr lang="ja-JP"/>
    </a:defPPr>
    <a:lvl1pPr marL="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5F4"/>
    <a:srgbClr val="CCCCCC"/>
    <a:srgbClr val="999999"/>
    <a:srgbClr val="474849"/>
    <a:srgbClr val="1E457F"/>
    <a:srgbClr val="1C3F74"/>
    <a:srgbClr val="03071B"/>
    <a:srgbClr val="3C3C3B"/>
    <a:srgbClr val="828381"/>
    <a:srgbClr val="1231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51" autoAdjust="0"/>
    <p:restoredTop sz="97387" autoAdjust="0"/>
  </p:normalViewPr>
  <p:slideViewPr>
    <p:cSldViewPr snapToGrid="0" snapToObjects="1">
      <p:cViewPr>
        <p:scale>
          <a:sx n="100" d="100"/>
          <a:sy n="100" d="100"/>
        </p:scale>
        <p:origin x="-300" y="-2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B661A8-6784-7E47-89FE-04C1884E396A}" type="datetimeFigureOut">
              <a:rPr kumimoji="1" lang="ja-JP" altLang="en-US" smtClean="0"/>
              <a:t>2015/11/2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5858B6-80F7-EC44-998C-40E698DD5F4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20843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BC4EA-5F4A-AC4B-BD7B-5997855CF4CB}" type="datetimeFigureOut">
              <a:rPr kumimoji="1" lang="ja-JP" altLang="en-US" smtClean="0"/>
              <a:t>2015/11/2</a:t>
            </a:fld>
            <a:endParaRPr kumimoji="1"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ko-KR" smtClean="0"/>
              <a:t>Click to edit Master text styles</a:t>
            </a:r>
          </a:p>
          <a:p>
            <a:pPr lvl="1"/>
            <a:r>
              <a:rPr kumimoji="1" lang="en-US" altLang="ko-KR" smtClean="0"/>
              <a:t>Second level</a:t>
            </a:r>
          </a:p>
          <a:p>
            <a:pPr lvl="2"/>
            <a:r>
              <a:rPr kumimoji="1" lang="en-US" altLang="ko-KR" smtClean="0"/>
              <a:t>Third level</a:t>
            </a:r>
          </a:p>
          <a:p>
            <a:pPr lvl="3"/>
            <a:r>
              <a:rPr kumimoji="1" lang="en-US" altLang="ko-KR" smtClean="0"/>
              <a:t>Fourth level</a:t>
            </a:r>
          </a:p>
          <a:p>
            <a:pPr lvl="4"/>
            <a:r>
              <a:rPr kumimoji="1" lang="en-US" altLang="ko-KR" smtClean="0"/>
              <a:t>Fifth level</a:t>
            </a:r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7B9CE-F948-AA4A-A63A-493473BC6F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822769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10244"/>
            <a:ext cx="9144000" cy="573649"/>
          </a:xfrm>
          <a:prstGeom prst="rect">
            <a:avLst/>
          </a:prstGeom>
          <a:solidFill>
            <a:srgbClr val="82838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2005012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81400"/>
            <a:ext cx="6400800" cy="889000"/>
          </a:xfrm>
        </p:spPr>
        <p:txBody>
          <a:bodyPr anchor="ctr"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 smtClean="0"/>
              <a:t>마스터 부제목 스타일 편집</a:t>
            </a:r>
            <a:endParaRPr kumimoji="1" lang="ja-JP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67287" y="641570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n-ea"/>
                <a:ea typeface="+mn-ea"/>
                <a:cs typeface="나눔고딕"/>
              </a:defRPr>
            </a:lvl1pPr>
          </a:lstStyle>
          <a:p>
            <a:fld id="{DDC4CCC2-1F53-7D44-8A38-738ACD962068}" type="datetime1">
              <a:rPr lang="ko-KR" altLang="en-US" smtClean="0"/>
              <a:pPr/>
              <a:t>2015-11-02</a:t>
            </a:fld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7250869" y="6201219"/>
            <a:ext cx="1893131" cy="112200"/>
            <a:chOff x="7255102" y="6093827"/>
            <a:chExt cx="1893131" cy="1122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342304" y="6098028"/>
              <a:ext cx="1805929" cy="107999"/>
            </a:xfrm>
            <a:prstGeom prst="rect">
              <a:avLst/>
            </a:prstGeom>
            <a:solidFill>
              <a:srgbClr val="8283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9" name="Right Triangle 8"/>
            <p:cNvSpPr/>
            <p:nvPr userDrawn="1"/>
          </p:nvSpPr>
          <p:spPr>
            <a:xfrm rot="10800000" flipV="1">
              <a:off x="7255102" y="6093827"/>
              <a:ext cx="92075" cy="112200"/>
            </a:xfrm>
            <a:prstGeom prst="rtTriangle">
              <a:avLst/>
            </a:prstGeom>
            <a:solidFill>
              <a:srgbClr val="82838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0" y="0"/>
            <a:ext cx="9144000" cy="1346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Picture 12" descr="symbol_01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406400"/>
            <a:ext cx="1168400" cy="1168400"/>
          </a:xfrm>
          <a:prstGeom prst="rect">
            <a:avLst/>
          </a:prstGeom>
        </p:spPr>
      </p:pic>
      <p:pic>
        <p:nvPicPr>
          <p:cNvPr id="6" name="Picture 5" descr="CnR Lab Signitur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590550"/>
            <a:ext cx="3657600" cy="774700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4851400"/>
            <a:ext cx="3257398" cy="5080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kumimoji="1" lang="en-US" altLang="ko-KR" dirty="0" smtClean="0"/>
              <a:t>Presenter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6575501" y="6351519"/>
            <a:ext cx="2568499" cy="393700"/>
          </a:xfrm>
        </p:spPr>
        <p:txBody>
          <a:bodyPr anchor="ctr">
            <a:normAutofit/>
          </a:bodyPr>
          <a:lstStyle>
            <a:lvl1pPr marL="0" indent="0" algn="r">
              <a:buNone/>
              <a:defRPr sz="1800"/>
            </a:lvl1pPr>
          </a:lstStyle>
          <a:p>
            <a:pPr lvl="0"/>
            <a:r>
              <a:rPr kumimoji="1" lang="en-US" altLang="ko-KR" dirty="0" smtClean="0"/>
              <a:t>Location</a:t>
            </a:r>
          </a:p>
        </p:txBody>
      </p:sp>
    </p:spTree>
    <p:extLst>
      <p:ext uri="{BB962C8B-B14F-4D97-AF65-F5344CB8AC3E}">
        <p14:creationId xmlns:p14="http://schemas.microsoft.com/office/powerpoint/2010/main" val="10712559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D366AA3-EAE4-2341-AE67-D480643DAACF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067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6" name="Media Placeholder 5"/>
          <p:cNvSpPr>
            <a:spLocks noGrp="1"/>
          </p:cNvSpPr>
          <p:nvPr>
            <p:ph type="media" sz="quarter" idx="12"/>
          </p:nvPr>
        </p:nvSpPr>
        <p:spPr>
          <a:xfrm>
            <a:off x="0" y="1092200"/>
            <a:ext cx="9144000" cy="4953000"/>
          </a:xfrm>
        </p:spPr>
        <p:txBody>
          <a:bodyPr/>
          <a:lstStyle/>
          <a:p>
            <a:r>
              <a:rPr kumimoji="1" lang="ko-KR" altLang="en-US" smtClean="0"/>
              <a:t>미디어를 추가하려면 아이콘을 클릭하십시오</a:t>
            </a:r>
            <a:endParaRPr kumimoji="1" lang="ja-JP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3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583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 &amp; Tas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7916986" y="320495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2" y="214290"/>
            <a:ext cx="8929750" cy="5715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214282" y="4357694"/>
            <a:ext cx="2786082" cy="357190"/>
          </a:xfrm>
          <a:prstGeom prst="rect">
            <a:avLst/>
          </a:prstGeom>
          <a:solidFill>
            <a:srgbClr val="1E457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smtClean="0"/>
              <a:t>Last Week</a:t>
            </a:r>
            <a:endParaRPr lang="en-US" sz="1600" b="0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3143240" y="4357694"/>
            <a:ext cx="2857520" cy="357190"/>
          </a:xfrm>
          <a:prstGeom prst="rect">
            <a:avLst/>
          </a:prstGeom>
          <a:solidFill>
            <a:srgbClr val="3C3C3B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smtClean="0"/>
              <a:t>This</a:t>
            </a:r>
            <a:r>
              <a:rPr lang="en-US" sz="1600" b="1" dirty="0" smtClean="0"/>
              <a:t> Week</a:t>
            </a:r>
            <a:endParaRPr lang="en-US" sz="1600" b="1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6143636" y="4357694"/>
            <a:ext cx="2786082" cy="357190"/>
          </a:xfrm>
          <a:prstGeom prst="rect">
            <a:avLst/>
          </a:prstGeom>
          <a:solidFill>
            <a:srgbClr val="1E457F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0" dirty="0" smtClean="0"/>
              <a:t>Next</a:t>
            </a:r>
            <a:r>
              <a:rPr lang="en-US" sz="1600" b="1" dirty="0" smtClean="0"/>
              <a:t> Week</a:t>
            </a:r>
            <a:endParaRPr lang="en-US" sz="1600" b="1" dirty="0"/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13"/>
          </p:nvPr>
        </p:nvSpPr>
        <p:spPr>
          <a:xfrm>
            <a:off x="214282" y="4786322"/>
            <a:ext cx="2786082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0363" indent="-179388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8" name="텍스트 개체 틀 14"/>
          <p:cNvSpPr>
            <a:spLocks noGrp="1"/>
          </p:cNvSpPr>
          <p:nvPr>
            <p:ph type="body" sz="quarter" idx="15"/>
          </p:nvPr>
        </p:nvSpPr>
        <p:spPr>
          <a:xfrm>
            <a:off x="3143240" y="4786322"/>
            <a:ext cx="2857520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1950" indent="-180975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19" name="텍스트 개체 틀 14"/>
          <p:cNvSpPr>
            <a:spLocks noGrp="1"/>
          </p:cNvSpPr>
          <p:nvPr>
            <p:ph type="body" sz="quarter" idx="16"/>
          </p:nvPr>
        </p:nvSpPr>
        <p:spPr>
          <a:xfrm>
            <a:off x="6143636" y="4786322"/>
            <a:ext cx="2786082" cy="1338694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>
            <a:normAutofit/>
          </a:bodyPr>
          <a:lstStyle>
            <a:lvl1pPr marL="18097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1pPr>
            <a:lvl2pPr marL="361950" indent="-180975">
              <a:buFont typeface="Wingdings" pitchFamily="2" charset="2"/>
              <a:buChar char="§"/>
              <a:defRPr sz="12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7" hasCustomPrompt="1"/>
          </p:nvPr>
        </p:nvSpPr>
        <p:spPr>
          <a:xfrm>
            <a:off x="378618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5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214282" y="1357298"/>
            <a:ext cx="3571900" cy="285752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180975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 baseline="0">
                <a:solidFill>
                  <a:schemeClr val="tx1"/>
                </a:solidFill>
                <a:effectLst/>
              </a:defRPr>
            </a:lvl1pPr>
            <a:lvl2pPr marL="36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 b="0">
                <a:solidFill>
                  <a:schemeClr val="tx1"/>
                </a:solidFill>
                <a:effectLst/>
              </a:defRPr>
            </a:lvl2pPr>
            <a:lvl3pPr marL="54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Click to edit Task</a:t>
            </a:r>
          </a:p>
          <a:p>
            <a:pPr lvl="0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26" name="텍스트 개체 틀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5775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7" name="텍스트 개체 틀 14"/>
          <p:cNvSpPr>
            <a:spLocks noGrp="1"/>
          </p:cNvSpPr>
          <p:nvPr>
            <p:ph type="body" sz="quarter" idx="20" hasCustomPrompt="1"/>
          </p:nvPr>
        </p:nvSpPr>
        <p:spPr>
          <a:xfrm>
            <a:off x="592932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텍스트 개체 틀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00892" y="1000108"/>
            <a:ext cx="1071570" cy="357190"/>
          </a:xfrm>
          <a:prstGeom prst="rect">
            <a:avLst/>
          </a:prstGeom>
          <a:solidFill>
            <a:srgbClr val="12315D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9" name="텍스트 개체 틀 14"/>
          <p:cNvSpPr>
            <a:spLocks noGrp="1"/>
          </p:cNvSpPr>
          <p:nvPr>
            <p:ph type="body" sz="quarter" idx="22" hasCustomPrompt="1"/>
          </p:nvPr>
        </p:nvSpPr>
        <p:spPr>
          <a:xfrm>
            <a:off x="8072462" y="1357298"/>
            <a:ext cx="857256" cy="285752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1"/>
                </a:solidFill>
                <a:effectLst/>
              </a:defRPr>
            </a:lvl1pPr>
            <a:lvl2pPr marL="3619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Progress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14337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378618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214282" y="1000108"/>
            <a:ext cx="3571900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rgbClr val="000000"/>
                </a:solidFill>
                <a:latin typeface="Malgun Gothic"/>
                <a:ea typeface="나눔고딕"/>
                <a:cs typeface="Malgun Gothic"/>
              </a:rPr>
              <a:t>Tasks</a:t>
            </a:r>
            <a:endParaRPr lang="en-US" sz="1400" b="1" dirty="0">
              <a:solidFill>
                <a:srgbClr val="000000"/>
              </a:solidFill>
              <a:latin typeface="Malgun Gothic"/>
              <a:ea typeface="나눔고딕"/>
              <a:cs typeface="Malgun Gothic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21494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628651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7358082" y="1357298"/>
            <a:ext cx="35719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8072462" y="1000108"/>
            <a:ext cx="857256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 smtClean="0">
                <a:solidFill>
                  <a:srgbClr val="000000"/>
                </a:solidFill>
                <a:latin typeface="Malgun Gothic"/>
                <a:ea typeface="나눔고딕"/>
                <a:cs typeface="Malgun Gothic"/>
              </a:rPr>
              <a:t>Progress</a:t>
            </a:r>
            <a:endParaRPr lang="en-US" sz="1200" b="1" dirty="0">
              <a:solidFill>
                <a:srgbClr val="000000"/>
              </a:solidFill>
              <a:latin typeface="Malgun Gothic"/>
              <a:ea typeface="나눔고딕"/>
              <a:cs typeface="Malgun Gothic"/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214282" y="171448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14282" y="242886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14282" y="20716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214282" y="278447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214282" y="350043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214282" y="314324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214282" y="385604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 userDrawn="1"/>
        </p:nvSpPr>
        <p:spPr>
          <a:xfrm>
            <a:off x="485775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592932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 userDrawn="1"/>
        </p:nvSpPr>
        <p:spPr>
          <a:xfrm>
            <a:off x="7000892" y="1357298"/>
            <a:ext cx="1071570" cy="285752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 userDrawn="1"/>
        </p:nvSpPr>
        <p:spPr>
          <a:xfrm>
            <a:off x="7916986" y="6392701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3404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nt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 userDrawn="1"/>
        </p:nvSpPr>
        <p:spPr>
          <a:xfrm>
            <a:off x="7916986" y="320495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-32" y="214290"/>
            <a:ext cx="8929750" cy="571504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24" name="텍스트 개체 틀 14"/>
          <p:cNvSpPr>
            <a:spLocks noGrp="1"/>
          </p:cNvSpPr>
          <p:nvPr>
            <p:ph type="body" sz="quarter" idx="17" hasCustomPrompt="1"/>
          </p:nvPr>
        </p:nvSpPr>
        <p:spPr>
          <a:xfrm>
            <a:off x="378618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5" name="텍스트 개체 틀 14"/>
          <p:cNvSpPr>
            <a:spLocks noGrp="1"/>
          </p:cNvSpPr>
          <p:nvPr>
            <p:ph type="body" sz="quarter" idx="18" hasCustomPrompt="1"/>
          </p:nvPr>
        </p:nvSpPr>
        <p:spPr>
          <a:xfrm>
            <a:off x="214282" y="1357298"/>
            <a:ext cx="3571900" cy="464347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180975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Courier New" pitchFamily="49" charset="0"/>
              <a:buChar char="o"/>
              <a:defRPr sz="1400" b="0" baseline="0">
                <a:solidFill>
                  <a:schemeClr val="tx1"/>
                </a:solidFill>
                <a:effectLst/>
              </a:defRPr>
            </a:lvl1pPr>
            <a:lvl2pPr marL="360000" indent="-180975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Click to edit Task</a:t>
            </a:r>
          </a:p>
          <a:p>
            <a:pPr lvl="1"/>
            <a:endParaRPr lang="en-US" altLang="ko-KR" dirty="0" smtClean="0"/>
          </a:p>
        </p:txBody>
      </p:sp>
      <p:sp>
        <p:nvSpPr>
          <p:cNvPr id="26" name="텍스트 개체 틀 14"/>
          <p:cNvSpPr>
            <a:spLocks noGrp="1"/>
          </p:cNvSpPr>
          <p:nvPr>
            <p:ph type="body" sz="quarter" idx="19" hasCustomPrompt="1"/>
          </p:nvPr>
        </p:nvSpPr>
        <p:spPr>
          <a:xfrm>
            <a:off x="485775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7" name="텍스트 개체 틀 14"/>
          <p:cNvSpPr>
            <a:spLocks noGrp="1"/>
          </p:cNvSpPr>
          <p:nvPr>
            <p:ph type="body" sz="quarter" idx="20" hasCustomPrompt="1"/>
          </p:nvPr>
        </p:nvSpPr>
        <p:spPr>
          <a:xfrm>
            <a:off x="592932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8" name="텍스트 개체 틀 14"/>
          <p:cNvSpPr>
            <a:spLocks noGrp="1"/>
          </p:cNvSpPr>
          <p:nvPr>
            <p:ph type="body" sz="quarter" idx="21" hasCustomPrompt="1"/>
          </p:nvPr>
        </p:nvSpPr>
        <p:spPr>
          <a:xfrm>
            <a:off x="7000892" y="1000108"/>
            <a:ext cx="1071570" cy="357190"/>
          </a:xfrm>
          <a:prstGeom prst="rect">
            <a:avLst/>
          </a:prstGeom>
          <a:solidFill>
            <a:srgbClr val="1E457F"/>
          </a:solidFill>
          <a:ln>
            <a:solidFill>
              <a:srgbClr val="12315D"/>
            </a:solidFill>
          </a:ln>
        </p:spPr>
        <p:txBody>
          <a:bodyPr anchor="ctr">
            <a:normAutofit/>
          </a:bodyPr>
          <a:lstStyle>
            <a:lvl1pPr marL="180975" indent="-180975" algn="r">
              <a:buFont typeface="Courier New" pitchFamily="49" charset="0"/>
              <a:buNone/>
              <a:defRPr sz="1400" b="0">
                <a:solidFill>
                  <a:schemeClr val="bg1"/>
                </a:solidFill>
                <a:effectLst/>
                <a:latin typeface="Malgun Gothic"/>
                <a:ea typeface="나눔고딕"/>
                <a:cs typeface="Malgun Gothic"/>
              </a:defRPr>
            </a:lvl1pPr>
            <a:lvl2pPr marL="3619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200" b="1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29" name="텍스트 개체 틀 14"/>
          <p:cNvSpPr>
            <a:spLocks noGrp="1"/>
          </p:cNvSpPr>
          <p:nvPr>
            <p:ph type="body" sz="quarter" idx="22" hasCustomPrompt="1"/>
          </p:nvPr>
        </p:nvSpPr>
        <p:spPr>
          <a:xfrm>
            <a:off x="8072462" y="1357298"/>
            <a:ext cx="857256" cy="4643470"/>
          </a:xfrm>
          <a:prstGeom prst="rect">
            <a:avLst/>
          </a:prstGeom>
          <a:noFill/>
          <a:ln>
            <a:solidFill>
              <a:srgbClr val="12315D"/>
            </a:solidFill>
          </a:ln>
        </p:spPr>
        <p:txBody>
          <a:bodyPr tIns="10800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700"/>
              </a:spcBef>
              <a:spcAft>
                <a:spcPts val="700"/>
              </a:spcAft>
              <a:buClrTx/>
              <a:buSzTx/>
              <a:buFontTx/>
              <a:buNone/>
              <a:tabLst/>
              <a:defRPr sz="1400" b="0" spc="-150" baseline="0">
                <a:solidFill>
                  <a:schemeClr val="tx1"/>
                </a:solidFill>
                <a:effectLst/>
              </a:defRPr>
            </a:lvl1pPr>
            <a:lvl2pPr marL="3619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2pPr>
            <a:lvl3pPr marL="542925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3pPr>
            <a:lvl4pPr marL="714375" indent="-171450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4pPr>
            <a:lvl5pPr marL="895350" indent="-180975">
              <a:buFont typeface="Courier New" pitchFamily="49" charset="0"/>
              <a:buChar char="o"/>
              <a:defRPr sz="1400" b="0">
                <a:solidFill>
                  <a:schemeClr val="tx1"/>
                </a:solidFill>
                <a:effectLst/>
              </a:defRPr>
            </a:lvl5pPr>
          </a:lstStyle>
          <a:p>
            <a:pPr lvl="0"/>
            <a:r>
              <a:rPr lang="en-US" altLang="ko-KR" dirty="0" smtClean="0"/>
              <a:t>Progress</a:t>
            </a:r>
          </a:p>
        </p:txBody>
      </p:sp>
      <p:sp>
        <p:nvSpPr>
          <p:cNvPr id="34" name="Rectangle 33"/>
          <p:cNvSpPr/>
          <p:nvPr userDrawn="1"/>
        </p:nvSpPr>
        <p:spPr>
          <a:xfrm>
            <a:off x="414337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 userDrawn="1"/>
        </p:nvSpPr>
        <p:spPr>
          <a:xfrm>
            <a:off x="378618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 userDrawn="1"/>
        </p:nvSpPr>
        <p:spPr>
          <a:xfrm>
            <a:off x="214282" y="1000108"/>
            <a:ext cx="3571900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solidFill>
                  <a:schemeClr val="tx1"/>
                </a:solidFill>
                <a:latin typeface="Malgun Gothic"/>
                <a:ea typeface="나눔고딕"/>
                <a:cs typeface="Malgun Gothic"/>
              </a:rPr>
              <a:t>Tasks</a:t>
            </a:r>
            <a:endParaRPr lang="en-US" sz="1400" b="1" dirty="0">
              <a:solidFill>
                <a:schemeClr val="tx1"/>
              </a:solidFill>
              <a:latin typeface="Malgun Gothic"/>
              <a:ea typeface="나눔고딕"/>
              <a:cs typeface="Malgun Gothic"/>
            </a:endParaRPr>
          </a:p>
        </p:txBody>
      </p:sp>
      <p:sp>
        <p:nvSpPr>
          <p:cNvPr id="39" name="Rectangle 38"/>
          <p:cNvSpPr/>
          <p:nvPr userDrawn="1"/>
        </p:nvSpPr>
        <p:spPr>
          <a:xfrm>
            <a:off x="521494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 userDrawn="1"/>
        </p:nvSpPr>
        <p:spPr>
          <a:xfrm>
            <a:off x="628651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 userDrawn="1"/>
        </p:nvSpPr>
        <p:spPr>
          <a:xfrm>
            <a:off x="7358082" y="1357298"/>
            <a:ext cx="35719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 userDrawn="1"/>
        </p:nvSpPr>
        <p:spPr>
          <a:xfrm>
            <a:off x="8072462" y="1000108"/>
            <a:ext cx="857256" cy="357190"/>
          </a:xfrm>
          <a:prstGeom prst="rect">
            <a:avLst/>
          </a:prstGeom>
          <a:solidFill>
            <a:srgbClr val="828381"/>
          </a:solidFill>
          <a:ln w="9525">
            <a:solidFill>
              <a:srgbClr val="1231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i="0" spc="-100" baseline="0" dirty="0" smtClean="0">
                <a:solidFill>
                  <a:schemeClr val="tx1"/>
                </a:solidFill>
                <a:latin typeface="Malgun Gothic"/>
                <a:ea typeface="나눔고딕"/>
                <a:cs typeface="Malgun Gothic"/>
              </a:rPr>
              <a:t>Progress</a:t>
            </a:r>
            <a:endParaRPr lang="en-US" sz="1400" b="1" i="0" spc="-100" baseline="0" dirty="0">
              <a:solidFill>
                <a:schemeClr val="tx1"/>
              </a:solidFill>
              <a:latin typeface="Malgun Gothic"/>
              <a:ea typeface="나눔고딕"/>
              <a:cs typeface="Malgun Gothic"/>
            </a:endParaRPr>
          </a:p>
        </p:txBody>
      </p:sp>
      <p:cxnSp>
        <p:nvCxnSpPr>
          <p:cNvPr id="57" name="Straight Connector 56"/>
          <p:cNvCxnSpPr/>
          <p:nvPr userDrawn="1"/>
        </p:nvCxnSpPr>
        <p:spPr>
          <a:xfrm>
            <a:off x="214282" y="171448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 userDrawn="1"/>
        </p:nvCxnSpPr>
        <p:spPr>
          <a:xfrm>
            <a:off x="214282" y="242886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 userDrawn="1"/>
        </p:nvCxnSpPr>
        <p:spPr>
          <a:xfrm>
            <a:off x="214282" y="20716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 userDrawn="1"/>
        </p:nvCxnSpPr>
        <p:spPr>
          <a:xfrm>
            <a:off x="214282" y="278447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 userDrawn="1"/>
        </p:nvCxnSpPr>
        <p:spPr>
          <a:xfrm>
            <a:off x="214282" y="350043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 userDrawn="1"/>
        </p:nvCxnSpPr>
        <p:spPr>
          <a:xfrm>
            <a:off x="214282" y="314324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 userDrawn="1"/>
        </p:nvCxnSpPr>
        <p:spPr>
          <a:xfrm>
            <a:off x="214282" y="385604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 userDrawn="1"/>
        </p:nvSpPr>
        <p:spPr>
          <a:xfrm>
            <a:off x="485775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 userDrawn="1"/>
        </p:nvSpPr>
        <p:spPr>
          <a:xfrm>
            <a:off x="592932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 userDrawn="1"/>
        </p:nvSpPr>
        <p:spPr>
          <a:xfrm>
            <a:off x="7000892" y="1357298"/>
            <a:ext cx="1071570" cy="4643470"/>
          </a:xfrm>
          <a:prstGeom prst="rect">
            <a:avLst/>
          </a:prstGeom>
          <a:noFill/>
          <a:ln w="9525">
            <a:solidFill>
              <a:srgbClr val="12315D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 userDrawn="1"/>
        </p:nvCxnSpPr>
        <p:spPr>
          <a:xfrm>
            <a:off x="214282" y="421481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 userDrawn="1"/>
        </p:nvCxnSpPr>
        <p:spPr>
          <a:xfrm>
            <a:off x="214282" y="492919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 userDrawn="1"/>
        </p:nvCxnSpPr>
        <p:spPr>
          <a:xfrm>
            <a:off x="214282" y="457200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 userDrawn="1"/>
        </p:nvCxnSpPr>
        <p:spPr>
          <a:xfrm>
            <a:off x="214282" y="5284800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 userDrawn="1"/>
        </p:nvCxnSpPr>
        <p:spPr>
          <a:xfrm>
            <a:off x="214282" y="5643578"/>
            <a:ext cx="8715436" cy="158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 userDrawn="1"/>
        </p:nvSpPr>
        <p:spPr>
          <a:xfrm>
            <a:off x="7916986" y="6392701"/>
            <a:ext cx="1227014" cy="4652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693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한쪽 모서리가 잘린 사각형 19"/>
          <p:cNvSpPr/>
          <p:nvPr userDrawn="1"/>
        </p:nvSpPr>
        <p:spPr>
          <a:xfrm>
            <a:off x="5004048" y="1052737"/>
            <a:ext cx="4032448" cy="5087278"/>
          </a:xfrm>
          <a:prstGeom prst="snip1Rect">
            <a:avLst>
              <a:gd name="adj" fmla="val 6243"/>
            </a:avLst>
          </a:prstGeom>
          <a:ln>
            <a:solidFill>
              <a:srgbClr val="12315D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dirty="0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8" name="한쪽 모서리가 잘린 사각형 17"/>
          <p:cNvSpPr/>
          <p:nvPr userDrawn="1"/>
        </p:nvSpPr>
        <p:spPr>
          <a:xfrm>
            <a:off x="107504" y="3705341"/>
            <a:ext cx="4608512" cy="2399721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dirty="0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17" name="한쪽 모서리가 잘린 사각형 16"/>
          <p:cNvSpPr/>
          <p:nvPr userDrawn="1"/>
        </p:nvSpPr>
        <p:spPr>
          <a:xfrm>
            <a:off x="107504" y="2246612"/>
            <a:ext cx="4608512" cy="991263"/>
          </a:xfrm>
          <a:prstGeom prst="snip1Rect">
            <a:avLst>
              <a:gd name="adj" fmla="val 11476"/>
            </a:avLst>
          </a:prstGeom>
          <a:solidFill>
            <a:srgbClr val="1A3C70"/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dirty="0" smtClean="0">
              <a:solidFill>
                <a:schemeClr val="bg1"/>
              </a:solidFill>
              <a:latin typeface="Malgun Gothic"/>
              <a:cs typeface="Malgun Gothic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2637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Malgun Gothic"/>
                <a:cs typeface="Malgun Gothic"/>
              </a:defRPr>
            </a:lvl1pPr>
          </a:lstStyle>
          <a:p>
            <a:fld id="{73552858-F7D7-4F66-A9A2-F04262D815FE}" type="datetime1">
              <a:rPr kumimoji="0" lang="en-US" altLang="ko-KR" smtClean="0">
                <a:solidFill>
                  <a:prstClr val="black">
                    <a:tint val="75000"/>
                  </a:prstClr>
                </a:solidFill>
                <a:ea typeface="바탕"/>
              </a:rPr>
              <a:pPr/>
              <a:t>11/2/2015</a:t>
            </a:fld>
            <a:endParaRPr kumimoji="0" lang="en-US" dirty="0">
              <a:solidFill>
                <a:prstClr val="black">
                  <a:tint val="75000"/>
                </a:prstClr>
              </a:solidFill>
              <a:ea typeface="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algun Gothic"/>
                <a:cs typeface="Malgun Gothic"/>
              </a:defRPr>
            </a:lvl1pPr>
          </a:lstStyle>
          <a:p>
            <a:endParaRPr kumimoji="0" lang="en-US">
              <a:solidFill>
                <a:prstClr val="black">
                  <a:tint val="75000"/>
                </a:prstClr>
              </a:solidFill>
              <a:ea typeface="바탕"/>
            </a:endParaRPr>
          </a:p>
        </p:txBody>
      </p:sp>
      <p:sp>
        <p:nvSpPr>
          <p:cNvPr id="16" name="한쪽 모서리가 잘린 사각형 15"/>
          <p:cNvSpPr/>
          <p:nvPr userDrawn="1"/>
        </p:nvSpPr>
        <p:spPr>
          <a:xfrm>
            <a:off x="107504" y="1886572"/>
            <a:ext cx="1584176" cy="360040"/>
          </a:xfrm>
          <a:prstGeom prst="snip1Rect">
            <a:avLst>
              <a:gd name="adj" fmla="val 11476"/>
            </a:avLst>
          </a:prstGeom>
          <a:solidFill>
            <a:srgbClr val="1A3C7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rgbClr val="FFFFFF"/>
                </a:solidFill>
                <a:latin typeface="Malgun Gothic"/>
                <a:cs typeface="Malgun Gothic"/>
              </a:rPr>
              <a:t>Objective</a:t>
            </a:r>
            <a:endParaRPr lang="ko-KR" altLang="en-US" sz="1600" b="1" dirty="0" smtClean="0">
              <a:solidFill>
                <a:srgbClr val="FFFFFF"/>
              </a:solidFill>
              <a:latin typeface="Malgun Gothic"/>
              <a:cs typeface="Malgun Gothic"/>
            </a:endParaRPr>
          </a:p>
        </p:txBody>
      </p:sp>
      <p:sp>
        <p:nvSpPr>
          <p:cNvPr id="19" name="한쪽 모서리가 잘린 사각형 18"/>
          <p:cNvSpPr/>
          <p:nvPr userDrawn="1"/>
        </p:nvSpPr>
        <p:spPr>
          <a:xfrm>
            <a:off x="107504" y="3345302"/>
            <a:ext cx="1584176" cy="360040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Malgun Gothic"/>
                <a:cs typeface="Malgun Gothic"/>
              </a:rPr>
              <a:t>Summary</a:t>
            </a:r>
            <a:endParaRPr lang="ko-KR" altLang="en-US" sz="1600" b="1" dirty="0" smtClean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107950" y="2246313"/>
            <a:ext cx="4608513" cy="992187"/>
          </a:xfrm>
        </p:spPr>
        <p:txBody>
          <a:bodyPr>
            <a:noAutofit/>
          </a:bodyPr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400">
                <a:solidFill>
                  <a:schemeClr val="bg1"/>
                </a:solidFill>
              </a:defRPr>
            </a:lvl2pPr>
            <a:lvl3pPr>
              <a:defRPr sz="12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2"/>
          </p:nvPr>
        </p:nvSpPr>
        <p:spPr>
          <a:xfrm>
            <a:off x="107950" y="3705225"/>
            <a:ext cx="4608513" cy="24003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3"/>
          </p:nvPr>
        </p:nvSpPr>
        <p:spPr>
          <a:xfrm>
            <a:off x="5003800" y="1052513"/>
            <a:ext cx="4032250" cy="5053012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07504" y="1052737"/>
            <a:ext cx="4286250" cy="7143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ja-JP" smtClean="0">
                <a:solidFill>
                  <a:srgbClr val="1C3F74"/>
                </a:solidFill>
              </a:defRPr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ja-JP" altLang="en-US"/>
            </a:lvl5pPr>
          </a:lstStyle>
          <a:p>
            <a:pPr marL="0" lvl="0" indent="0">
              <a:buNone/>
            </a:pPr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27" name="Title 1"/>
          <p:cNvSpPr>
            <a:spLocks noGrp="1"/>
          </p:cNvSpPr>
          <p:nvPr>
            <p:ph type="title"/>
          </p:nvPr>
        </p:nvSpPr>
        <p:spPr>
          <a:xfrm>
            <a:off x="-1" y="186290"/>
            <a:ext cx="7940725" cy="653014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25" name="직사각형 24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746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한쪽 모서리가 잘린 사각형 16"/>
          <p:cNvSpPr/>
          <p:nvPr userDrawn="1"/>
        </p:nvSpPr>
        <p:spPr>
          <a:xfrm>
            <a:off x="107504" y="2221676"/>
            <a:ext cx="8928992" cy="3801830"/>
          </a:xfrm>
          <a:prstGeom prst="snip1Rect">
            <a:avLst>
              <a:gd name="adj" fmla="val 5154"/>
            </a:avLst>
          </a:prstGeom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b="0" dirty="0" smtClean="0">
              <a:solidFill>
                <a:schemeClr val="tx1"/>
              </a:solidFill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fld id="{2EC64102-AA1D-4FEC-B5D6-10AAA393CBFE}" type="datetime1">
              <a:rPr kumimoji="0" lang="en-US" altLang="ko-KR" b="0" smtClean="0">
                <a:solidFill>
                  <a:prstClr val="black">
                    <a:tint val="75000"/>
                  </a:prstClr>
                </a:solidFill>
                <a:latin typeface="Euclid"/>
                <a:ea typeface="바탕"/>
              </a:rPr>
              <a:pPr fontAlgn="auto" latinLnBrk="0">
                <a:spcBef>
                  <a:spcPts val="0"/>
                </a:spcBef>
                <a:spcAft>
                  <a:spcPts val="0"/>
                </a:spcAft>
              </a:pPr>
              <a:t>11/2/2015</a:t>
            </a:fld>
            <a:endParaRPr kumimoji="0" lang="en-US" b="0" dirty="0">
              <a:solidFill>
                <a:prstClr val="black">
                  <a:tint val="75000"/>
                </a:prstClr>
              </a:solidFill>
              <a:latin typeface="Euclid"/>
              <a:ea typeface="바탕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 latinLnBrk="0">
              <a:spcBef>
                <a:spcPts val="0"/>
              </a:spcBef>
              <a:spcAft>
                <a:spcPts val="0"/>
              </a:spcAft>
            </a:pPr>
            <a:endParaRPr kumimoji="0" lang="en-US" b="0">
              <a:solidFill>
                <a:prstClr val="black">
                  <a:tint val="75000"/>
                </a:prstClr>
              </a:solidFill>
              <a:latin typeface="Euclid"/>
              <a:ea typeface="바탕"/>
            </a:endParaRPr>
          </a:p>
        </p:txBody>
      </p:sp>
      <p:sp>
        <p:nvSpPr>
          <p:cNvPr id="16" name="한쪽 모서리가 잘린 사각형 15"/>
          <p:cNvSpPr/>
          <p:nvPr userDrawn="1"/>
        </p:nvSpPr>
        <p:spPr>
          <a:xfrm>
            <a:off x="107504" y="1861636"/>
            <a:ext cx="2448272" cy="360040"/>
          </a:xfrm>
          <a:prstGeom prst="snip1Rect">
            <a:avLst>
              <a:gd name="adj" fmla="val 11476"/>
            </a:avLst>
          </a:prstGeom>
          <a:solidFill>
            <a:srgbClr val="CCCCCC"/>
          </a:solidFill>
          <a:ln/>
        </p:spPr>
        <p:style>
          <a:lnRef idx="0">
            <a:schemeClr val="accent1"/>
          </a:lnRef>
          <a:fillRef idx="1002">
            <a:schemeClr val="l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Demonstration</a:t>
            </a:r>
            <a:endParaRPr lang="ko-KR" altLang="en-US" sz="1600" b="1" dirty="0" smtClean="0">
              <a:solidFill>
                <a:schemeClr val="tx1"/>
              </a:solidFill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-1" y="186290"/>
            <a:ext cx="7940725" cy="653014"/>
          </a:xfrm>
        </p:spPr>
        <p:txBody>
          <a:bodyPr/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18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07504" y="1052737"/>
            <a:ext cx="4286250" cy="71437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altLang="ja-JP" smtClean="0">
                <a:solidFill>
                  <a:srgbClr val="1C3F74"/>
                </a:solidFill>
              </a:defRPr>
            </a:lvl1pPr>
            <a:lvl2pPr>
              <a:defRPr lang="en-US" altLang="ja-JP" smtClean="0"/>
            </a:lvl2pPr>
            <a:lvl3pPr>
              <a:defRPr lang="en-US" altLang="ja-JP" smtClean="0"/>
            </a:lvl3pPr>
            <a:lvl4pPr>
              <a:defRPr lang="en-US" altLang="ja-JP" smtClean="0"/>
            </a:lvl4pPr>
            <a:lvl5pPr>
              <a:defRPr lang="ja-JP" altLang="en-US"/>
            </a:lvl5pPr>
          </a:lstStyle>
          <a:p>
            <a:pPr marL="0" lvl="0" indent="0">
              <a:buNone/>
            </a:pPr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5"/>
          </p:nvPr>
        </p:nvSpPr>
        <p:spPr>
          <a:xfrm>
            <a:off x="107950" y="2362200"/>
            <a:ext cx="8928100" cy="3568700"/>
          </a:xfrm>
        </p:spPr>
        <p:txBody>
          <a:bodyPr/>
          <a:lstStyle/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5" name="직사각형 14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85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2315D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6" name="Picture 5" descr="symbol_02.ai"/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824" y="2076824"/>
            <a:ext cx="2704353" cy="2704353"/>
          </a:xfrm>
          <a:prstGeom prst="rect">
            <a:avLst/>
          </a:prstGeom>
        </p:spPr>
      </p:pic>
      <p:pic>
        <p:nvPicPr>
          <p:cNvPr id="7" name="Picture 6" descr="logo_04.ai"/>
          <p:cNvPicPr>
            <a:picLocks noChangeAspect="1"/>
          </p:cNvPicPr>
          <p:nvPr userDrawn="1"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" y="5654655"/>
            <a:ext cx="1371600" cy="4114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241299" y="6066135"/>
            <a:ext cx="34639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200" b="1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426-791</a:t>
            </a:r>
            <a:r>
              <a:rPr kumimoji="1" lang="en-US" altLang="ja-JP" sz="1200" b="1" baseline="0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</a:t>
            </a:r>
            <a:r>
              <a:rPr kumimoji="1" lang="ko-KR" altLang="en-US" sz="1200" b="1" baseline="0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경기도 안산시 상록구 한양대학로 </a:t>
            </a:r>
            <a:r>
              <a:rPr kumimoji="1" lang="en-US" altLang="ko-KR" sz="1200" b="1" baseline="0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55</a:t>
            </a:r>
            <a:endParaRPr kumimoji="1" lang="en-US" altLang="ja-JP" sz="1200" b="1" dirty="0" smtClean="0">
              <a:solidFill>
                <a:srgbClr val="828381"/>
              </a:solidFill>
              <a:latin typeface="+mn-ea"/>
              <a:ea typeface="+mn-ea"/>
              <a:cs typeface="나눔고딕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5829300" y="6066135"/>
            <a:ext cx="331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ko-KR" sz="1200" b="1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TEL.</a:t>
            </a:r>
            <a:r>
              <a:rPr kumimoji="1" lang="en-US" altLang="ko-KR" sz="1200" b="1" baseline="0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</a:t>
            </a:r>
            <a:r>
              <a:rPr kumimoji="1" lang="ko-KR" altLang="en-US" sz="1200" b="1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+</a:t>
            </a:r>
            <a:r>
              <a:rPr kumimoji="1" lang="en-US" altLang="ko-KR" sz="1200" b="1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82-400-4062</a:t>
            </a:r>
          </a:p>
          <a:p>
            <a:pPr algn="l"/>
            <a:r>
              <a:rPr kumimoji="1" lang="en-US" altLang="ja-JP" sz="1200" b="1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FAX.</a:t>
            </a:r>
            <a:r>
              <a:rPr kumimoji="1" lang="en-US" altLang="ja-JP" sz="1200" b="1" baseline="0" dirty="0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 +82-406-6398</a:t>
            </a:r>
          </a:p>
          <a:p>
            <a:pPr algn="l"/>
            <a:r>
              <a:rPr kumimoji="1" lang="en-US" altLang="ja-JP" sz="1200" b="1" baseline="0" dirty="0" err="1" smtClean="0">
                <a:solidFill>
                  <a:srgbClr val="828381"/>
                </a:solidFill>
                <a:latin typeface="+mn-ea"/>
                <a:ea typeface="+mn-ea"/>
                <a:cs typeface="나눔고딕"/>
              </a:rPr>
              <a:t>cnrlab.re.kr</a:t>
            </a:r>
            <a:endParaRPr kumimoji="1" lang="en-US" altLang="ja-JP" sz="1200" b="1" dirty="0" smtClean="0">
              <a:solidFill>
                <a:srgbClr val="828381"/>
              </a:solidFill>
              <a:latin typeface="+mn-ea"/>
              <a:ea typeface="+mn-ea"/>
              <a:cs typeface="나눔고딕"/>
            </a:endParaRPr>
          </a:p>
        </p:txBody>
      </p:sp>
      <p:pic>
        <p:nvPicPr>
          <p:cNvPr id="2" name="Picture 1" descr="CnR Lab Signiture(gray).pdf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5507335"/>
            <a:ext cx="29845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835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03F383C-7AAA-CD42-9F18-D47CE47D2D10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2" name="Rectangle 6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6F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3" y="5698495"/>
            <a:ext cx="9143997" cy="573133"/>
            <a:chOff x="3" y="5698495"/>
            <a:chExt cx="9143997" cy="573133"/>
          </a:xfrm>
          <a:solidFill>
            <a:srgbClr val="999999"/>
          </a:solidFill>
        </p:grpSpPr>
        <p:grpSp>
          <p:nvGrpSpPr>
            <p:cNvPr id="64" name="Group 63"/>
            <p:cNvGrpSpPr/>
            <p:nvPr userDrawn="1"/>
          </p:nvGrpSpPr>
          <p:grpSpPr>
            <a:xfrm>
              <a:off x="7150328" y="5698495"/>
              <a:ext cx="1993672" cy="426612"/>
              <a:chOff x="7258278" y="6134083"/>
              <a:chExt cx="1993672" cy="108173"/>
            </a:xfrm>
            <a:grpFill/>
          </p:grpSpPr>
          <p:sp>
            <p:nvSpPr>
              <p:cNvPr id="68" name="Rectangle 67"/>
              <p:cNvSpPr/>
              <p:nvPr userDrawn="1"/>
            </p:nvSpPr>
            <p:spPr>
              <a:xfrm>
                <a:off x="7537450" y="6134257"/>
                <a:ext cx="1714500" cy="10799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9" name="Right Triangle 68"/>
              <p:cNvSpPr/>
              <p:nvPr userDrawn="1"/>
            </p:nvSpPr>
            <p:spPr>
              <a:xfrm rot="10800000" flipV="1">
                <a:off x="7258278" y="6134083"/>
                <a:ext cx="279172" cy="108173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3" y="5845702"/>
              <a:ext cx="7340596" cy="425926"/>
              <a:chOff x="3" y="5845702"/>
              <a:chExt cx="7340596" cy="425926"/>
            </a:xfrm>
            <a:grpFill/>
          </p:grpSpPr>
          <p:sp>
            <p:nvSpPr>
              <p:cNvPr id="66" name="Rectangle 65"/>
              <p:cNvSpPr/>
              <p:nvPr userDrawn="1"/>
            </p:nvSpPr>
            <p:spPr>
              <a:xfrm>
                <a:off x="3" y="5845702"/>
                <a:ext cx="7064598" cy="42592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Right Triangle 66"/>
              <p:cNvSpPr/>
              <p:nvPr userDrawn="1"/>
            </p:nvSpPr>
            <p:spPr>
              <a:xfrm flipV="1">
                <a:off x="7061427" y="5845702"/>
                <a:ext cx="279172" cy="425555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 userDrawn="1"/>
        </p:nvGrpSpPr>
        <p:grpSpPr>
          <a:xfrm>
            <a:off x="2570615" y="1023313"/>
            <a:ext cx="6573385" cy="206909"/>
            <a:chOff x="7256100" y="6134257"/>
            <a:chExt cx="1995850" cy="108174"/>
          </a:xfrm>
          <a:solidFill>
            <a:srgbClr val="999999"/>
          </a:solidFill>
        </p:grpSpPr>
        <p:sp>
          <p:nvSpPr>
            <p:cNvPr id="71" name="Rectangle 70"/>
            <p:cNvSpPr/>
            <p:nvPr userDrawn="1"/>
          </p:nvSpPr>
          <p:spPr>
            <a:xfrm>
              <a:off x="7311071" y="6134257"/>
              <a:ext cx="1940879" cy="107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2" name="Right Triangle 71"/>
            <p:cNvSpPr/>
            <p:nvPr userDrawn="1"/>
          </p:nvSpPr>
          <p:spPr>
            <a:xfrm rot="10800000" flipV="1">
              <a:off x="7256100" y="6134257"/>
              <a:ext cx="55935" cy="10817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Group 72"/>
          <p:cNvGrpSpPr>
            <a:grpSpLocks/>
          </p:cNvGrpSpPr>
          <p:nvPr userDrawn="1"/>
        </p:nvGrpSpPr>
        <p:grpSpPr>
          <a:xfrm>
            <a:off x="-2" y="1124240"/>
            <a:ext cx="2676525" cy="238550"/>
            <a:chOff x="3" y="5845700"/>
            <a:chExt cx="7331899" cy="425928"/>
          </a:xfrm>
          <a:solidFill>
            <a:srgbClr val="999999"/>
          </a:solidFill>
        </p:grpSpPr>
        <p:sp>
          <p:nvSpPr>
            <p:cNvPr id="74" name="Rectangle 73"/>
            <p:cNvSpPr/>
            <p:nvPr userDrawn="1"/>
          </p:nvSpPr>
          <p:spPr>
            <a:xfrm>
              <a:off x="3" y="5845702"/>
              <a:ext cx="6691190" cy="4259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Right Triangle 74"/>
            <p:cNvSpPr/>
            <p:nvPr userDrawn="1"/>
          </p:nvSpPr>
          <p:spPr>
            <a:xfrm flipV="1">
              <a:off x="6682496" y="5845700"/>
              <a:ext cx="649406" cy="425555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Group 75"/>
          <p:cNvGrpSpPr>
            <a:grpSpLocks/>
          </p:cNvGrpSpPr>
          <p:nvPr userDrawn="1"/>
        </p:nvGrpSpPr>
        <p:grpSpPr>
          <a:xfrm>
            <a:off x="7214886" y="769626"/>
            <a:ext cx="1929114" cy="116811"/>
            <a:chOff x="7271869" y="6134257"/>
            <a:chExt cx="585729" cy="108174"/>
          </a:xfrm>
          <a:solidFill>
            <a:srgbClr val="999999"/>
          </a:solidFill>
        </p:grpSpPr>
        <p:sp>
          <p:nvSpPr>
            <p:cNvPr id="77" name="Rectangle 76"/>
            <p:cNvSpPr/>
            <p:nvPr userDrawn="1"/>
          </p:nvSpPr>
          <p:spPr>
            <a:xfrm>
              <a:off x="7311071" y="6134257"/>
              <a:ext cx="546527" cy="107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8" name="Right Triangle 77"/>
            <p:cNvSpPr/>
            <p:nvPr userDrawn="1"/>
          </p:nvSpPr>
          <p:spPr>
            <a:xfrm rot="10800000" flipV="1">
              <a:off x="7271869" y="6134257"/>
              <a:ext cx="40166" cy="10817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Group 78"/>
          <p:cNvGrpSpPr>
            <a:grpSpLocks/>
          </p:cNvGrpSpPr>
          <p:nvPr userDrawn="1"/>
        </p:nvGrpSpPr>
        <p:grpSpPr>
          <a:xfrm>
            <a:off x="-2" y="807868"/>
            <a:ext cx="7305111" cy="132905"/>
            <a:chOff x="-12969363" y="5845694"/>
            <a:chExt cx="20011147" cy="425934"/>
          </a:xfrm>
          <a:solidFill>
            <a:srgbClr val="999999"/>
          </a:solidFill>
        </p:grpSpPr>
        <p:sp>
          <p:nvSpPr>
            <p:cNvPr id="80" name="Rectangle 79"/>
            <p:cNvSpPr/>
            <p:nvPr userDrawn="1"/>
          </p:nvSpPr>
          <p:spPr>
            <a:xfrm>
              <a:off x="-12969363" y="5845700"/>
              <a:ext cx="19675255" cy="42592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Right Triangle 80"/>
            <p:cNvSpPr/>
            <p:nvPr userDrawn="1"/>
          </p:nvSpPr>
          <p:spPr>
            <a:xfrm flipV="1">
              <a:off x="6682496" y="5845694"/>
              <a:ext cx="359288" cy="425556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81745" y="1545746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  <a:latin typeface="+mn-ea"/>
                <a:ea typeface="+mn-ea"/>
                <a:cs typeface="Malgun Gothic"/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81745" y="2425151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181745" y="3347213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81745" y="4264499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6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181745" y="5217923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57" name="타원 16"/>
          <p:cNvSpPr/>
          <p:nvPr userDrawn="1"/>
        </p:nvSpPr>
        <p:spPr>
          <a:xfrm>
            <a:off x="745390" y="1665538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16"/>
          <p:cNvSpPr/>
          <p:nvPr userDrawn="1"/>
        </p:nvSpPr>
        <p:spPr>
          <a:xfrm>
            <a:off x="745390" y="2551344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16"/>
          <p:cNvSpPr/>
          <p:nvPr userDrawn="1"/>
        </p:nvSpPr>
        <p:spPr>
          <a:xfrm>
            <a:off x="745390" y="3484687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16"/>
          <p:cNvSpPr/>
          <p:nvPr userDrawn="1"/>
        </p:nvSpPr>
        <p:spPr>
          <a:xfrm>
            <a:off x="745390" y="4418030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16"/>
          <p:cNvSpPr/>
          <p:nvPr userDrawn="1"/>
        </p:nvSpPr>
        <p:spPr>
          <a:xfrm>
            <a:off x="745390" y="5351374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/>
          <p:cNvSpPr txBox="1"/>
          <p:nvPr userDrawn="1"/>
        </p:nvSpPr>
        <p:spPr>
          <a:xfrm>
            <a:off x="278265" y="731670"/>
            <a:ext cx="4584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3600" b="1" dirty="0" smtClean="0">
                <a:solidFill>
                  <a:srgbClr val="12315D"/>
                </a:solidFill>
              </a:rPr>
              <a:t>Contents</a:t>
            </a:r>
            <a:endParaRPr kumimoji="1" lang="ja-JP" altLang="en-US" sz="3600" b="1" dirty="0">
              <a:solidFill>
                <a:srgbClr val="12315D"/>
              </a:solidFill>
            </a:endParaRPr>
          </a:p>
        </p:txBody>
      </p:sp>
      <p:pic>
        <p:nvPicPr>
          <p:cNvPr id="134" name="Picture 133" descr="logo_04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309995"/>
            <a:ext cx="13716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CnR Lab Signitur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67" y="0"/>
            <a:ext cx="2842133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772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93B71D-4F4A-864D-97A8-1B45F1D2EE5B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2" name="Rectangle 6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6F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3" name="Group 62"/>
          <p:cNvGrpSpPr/>
          <p:nvPr userDrawn="1"/>
        </p:nvGrpSpPr>
        <p:grpSpPr>
          <a:xfrm>
            <a:off x="3" y="5698495"/>
            <a:ext cx="9143997" cy="573133"/>
            <a:chOff x="3" y="5698495"/>
            <a:chExt cx="9143997" cy="573133"/>
          </a:xfrm>
          <a:solidFill>
            <a:srgbClr val="999999"/>
          </a:solidFill>
        </p:grpSpPr>
        <p:grpSp>
          <p:nvGrpSpPr>
            <p:cNvPr id="64" name="Group 63"/>
            <p:cNvGrpSpPr/>
            <p:nvPr userDrawn="1"/>
          </p:nvGrpSpPr>
          <p:grpSpPr>
            <a:xfrm>
              <a:off x="7150328" y="5698495"/>
              <a:ext cx="1993672" cy="426612"/>
              <a:chOff x="7258278" y="6134083"/>
              <a:chExt cx="1993672" cy="108173"/>
            </a:xfrm>
            <a:grpFill/>
          </p:grpSpPr>
          <p:sp>
            <p:nvSpPr>
              <p:cNvPr id="68" name="Rectangle 67"/>
              <p:cNvSpPr/>
              <p:nvPr userDrawn="1"/>
            </p:nvSpPr>
            <p:spPr>
              <a:xfrm>
                <a:off x="7537450" y="6134257"/>
                <a:ext cx="1714500" cy="107999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69" name="Right Triangle 68"/>
              <p:cNvSpPr/>
              <p:nvPr userDrawn="1"/>
            </p:nvSpPr>
            <p:spPr>
              <a:xfrm rot="10800000" flipV="1">
                <a:off x="7258278" y="6134083"/>
                <a:ext cx="279172" cy="108173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65" name="Group 64"/>
            <p:cNvGrpSpPr/>
            <p:nvPr userDrawn="1"/>
          </p:nvGrpSpPr>
          <p:grpSpPr>
            <a:xfrm>
              <a:off x="3" y="5845702"/>
              <a:ext cx="7340596" cy="425926"/>
              <a:chOff x="3" y="5845702"/>
              <a:chExt cx="7340596" cy="425926"/>
            </a:xfrm>
            <a:grpFill/>
          </p:grpSpPr>
          <p:sp>
            <p:nvSpPr>
              <p:cNvPr id="66" name="Rectangle 65"/>
              <p:cNvSpPr/>
              <p:nvPr userDrawn="1"/>
            </p:nvSpPr>
            <p:spPr>
              <a:xfrm>
                <a:off x="3" y="5845702"/>
                <a:ext cx="7064598" cy="425926"/>
              </a:xfrm>
              <a:prstGeom prst="rect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67" name="Right Triangle 66"/>
              <p:cNvSpPr/>
              <p:nvPr userDrawn="1"/>
            </p:nvSpPr>
            <p:spPr>
              <a:xfrm flipV="1">
                <a:off x="7061427" y="5845702"/>
                <a:ext cx="279172" cy="425555"/>
              </a:xfrm>
              <a:prstGeom prst="rtTriangle">
                <a:avLst/>
              </a:prstGeom>
              <a:grp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70" name="Group 69"/>
          <p:cNvGrpSpPr>
            <a:grpSpLocks/>
          </p:cNvGrpSpPr>
          <p:nvPr userDrawn="1"/>
        </p:nvGrpSpPr>
        <p:grpSpPr>
          <a:xfrm>
            <a:off x="2570615" y="1023313"/>
            <a:ext cx="6573385" cy="206909"/>
            <a:chOff x="7256100" y="6134257"/>
            <a:chExt cx="1995850" cy="108174"/>
          </a:xfrm>
          <a:solidFill>
            <a:srgbClr val="999999"/>
          </a:solidFill>
        </p:grpSpPr>
        <p:sp>
          <p:nvSpPr>
            <p:cNvPr id="71" name="Rectangle 70"/>
            <p:cNvSpPr/>
            <p:nvPr userDrawn="1"/>
          </p:nvSpPr>
          <p:spPr>
            <a:xfrm>
              <a:off x="7311071" y="6134257"/>
              <a:ext cx="1940879" cy="107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2" name="Right Triangle 71"/>
            <p:cNvSpPr/>
            <p:nvPr userDrawn="1"/>
          </p:nvSpPr>
          <p:spPr>
            <a:xfrm rot="10800000" flipV="1">
              <a:off x="7256100" y="6134257"/>
              <a:ext cx="55935" cy="10817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3" name="Group 72"/>
          <p:cNvGrpSpPr>
            <a:grpSpLocks/>
          </p:cNvGrpSpPr>
          <p:nvPr userDrawn="1"/>
        </p:nvGrpSpPr>
        <p:grpSpPr>
          <a:xfrm>
            <a:off x="-2" y="1124240"/>
            <a:ext cx="2676525" cy="238550"/>
            <a:chOff x="3" y="5845700"/>
            <a:chExt cx="7331899" cy="425928"/>
          </a:xfrm>
          <a:solidFill>
            <a:srgbClr val="999999"/>
          </a:solidFill>
        </p:grpSpPr>
        <p:sp>
          <p:nvSpPr>
            <p:cNvPr id="74" name="Rectangle 73"/>
            <p:cNvSpPr/>
            <p:nvPr userDrawn="1"/>
          </p:nvSpPr>
          <p:spPr>
            <a:xfrm>
              <a:off x="3" y="5845702"/>
              <a:ext cx="6691190" cy="4259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5" name="Right Triangle 74"/>
            <p:cNvSpPr/>
            <p:nvPr userDrawn="1"/>
          </p:nvSpPr>
          <p:spPr>
            <a:xfrm flipV="1">
              <a:off x="6682496" y="5845700"/>
              <a:ext cx="649406" cy="425555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Group 75"/>
          <p:cNvGrpSpPr>
            <a:grpSpLocks/>
          </p:cNvGrpSpPr>
          <p:nvPr userDrawn="1"/>
        </p:nvGrpSpPr>
        <p:grpSpPr>
          <a:xfrm>
            <a:off x="7214886" y="769626"/>
            <a:ext cx="1929114" cy="116811"/>
            <a:chOff x="7271869" y="6134257"/>
            <a:chExt cx="585729" cy="108174"/>
          </a:xfrm>
          <a:solidFill>
            <a:srgbClr val="999999"/>
          </a:solidFill>
        </p:grpSpPr>
        <p:sp>
          <p:nvSpPr>
            <p:cNvPr id="77" name="Rectangle 76"/>
            <p:cNvSpPr/>
            <p:nvPr userDrawn="1"/>
          </p:nvSpPr>
          <p:spPr>
            <a:xfrm>
              <a:off x="7311071" y="6134257"/>
              <a:ext cx="546527" cy="107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78" name="Right Triangle 77"/>
            <p:cNvSpPr/>
            <p:nvPr userDrawn="1"/>
          </p:nvSpPr>
          <p:spPr>
            <a:xfrm rot="10800000" flipV="1">
              <a:off x="7271869" y="6134257"/>
              <a:ext cx="40166" cy="10817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9" name="Group 78"/>
          <p:cNvGrpSpPr>
            <a:grpSpLocks/>
          </p:cNvGrpSpPr>
          <p:nvPr userDrawn="1"/>
        </p:nvGrpSpPr>
        <p:grpSpPr>
          <a:xfrm>
            <a:off x="-2" y="807868"/>
            <a:ext cx="7305111" cy="132905"/>
            <a:chOff x="-12969363" y="5845694"/>
            <a:chExt cx="20011147" cy="425934"/>
          </a:xfrm>
          <a:solidFill>
            <a:srgbClr val="999999"/>
          </a:solidFill>
        </p:grpSpPr>
        <p:sp>
          <p:nvSpPr>
            <p:cNvPr id="80" name="Rectangle 79"/>
            <p:cNvSpPr/>
            <p:nvPr userDrawn="1"/>
          </p:nvSpPr>
          <p:spPr>
            <a:xfrm>
              <a:off x="-12969363" y="5845700"/>
              <a:ext cx="19675255" cy="42592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Right Triangle 80"/>
            <p:cNvSpPr/>
            <p:nvPr userDrawn="1"/>
          </p:nvSpPr>
          <p:spPr>
            <a:xfrm flipV="1">
              <a:off x="6682496" y="5845694"/>
              <a:ext cx="359288" cy="425556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81745" y="1875946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dirty="0" smtClean="0"/>
              <a:t>마스터 텍스트 스타일을 편집합니다</a:t>
            </a:r>
          </a:p>
        </p:txBody>
      </p:sp>
      <p:sp>
        <p:nvSpPr>
          <p:cNvPr id="33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1181745" y="2755351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1181745" y="3677413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35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1181745" y="4594699"/>
            <a:ext cx="7599792" cy="495300"/>
          </a:xfrm>
        </p:spPr>
        <p:txBody>
          <a:bodyPr anchor="ctr"/>
          <a:lstStyle>
            <a:lvl1pPr marL="0" indent="0">
              <a:buNone/>
              <a:defRPr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57" name="타원 16"/>
          <p:cNvSpPr/>
          <p:nvPr userDrawn="1"/>
        </p:nvSpPr>
        <p:spPr>
          <a:xfrm>
            <a:off x="745390" y="1995738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16"/>
          <p:cNvSpPr/>
          <p:nvPr userDrawn="1"/>
        </p:nvSpPr>
        <p:spPr>
          <a:xfrm>
            <a:off x="745390" y="2881544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16"/>
          <p:cNvSpPr/>
          <p:nvPr userDrawn="1"/>
        </p:nvSpPr>
        <p:spPr>
          <a:xfrm>
            <a:off x="745390" y="3814887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16"/>
          <p:cNvSpPr/>
          <p:nvPr userDrawn="1"/>
        </p:nvSpPr>
        <p:spPr>
          <a:xfrm>
            <a:off x="745390" y="4748230"/>
            <a:ext cx="216000" cy="216000"/>
          </a:xfrm>
          <a:prstGeom prst="ellipse">
            <a:avLst/>
          </a:prstGeom>
          <a:solidFill>
            <a:srgbClr val="80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4" name="Picture 133" descr="logo_04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309995"/>
            <a:ext cx="1371600" cy="411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CnR Lab Signitur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67" y="0"/>
            <a:ext cx="2842133" cy="601980"/>
          </a:xfrm>
          <a:prstGeom prst="rect">
            <a:avLst/>
          </a:prstGeom>
        </p:spPr>
      </p:pic>
      <p:sp>
        <p:nvSpPr>
          <p:cNvPr id="40" name="Text Placeholder 9"/>
          <p:cNvSpPr>
            <a:spLocks noGrp="1"/>
          </p:cNvSpPr>
          <p:nvPr>
            <p:ph type="body" sz="quarter" idx="17"/>
          </p:nvPr>
        </p:nvSpPr>
        <p:spPr>
          <a:xfrm>
            <a:off x="123141" y="828031"/>
            <a:ext cx="2316315" cy="495300"/>
          </a:xfrm>
        </p:spPr>
        <p:txBody>
          <a:bodyPr anchor="ctr">
            <a:noAutofit/>
          </a:bodyPr>
          <a:lstStyle>
            <a:lvl1pPr marL="0" indent="0">
              <a:buNone/>
              <a:defRPr sz="2800" b="1">
                <a:solidFill>
                  <a:srgbClr val="12315D"/>
                </a:solidFill>
              </a:defRPr>
            </a:lvl1pPr>
          </a:lstStyle>
          <a:p>
            <a:pPr lvl="0"/>
            <a:r>
              <a:rPr kumimoji="1" lang="ko-KR" altLang="en-US" dirty="0" smtClean="0"/>
              <a:t>마스터</a:t>
            </a:r>
          </a:p>
        </p:txBody>
      </p:sp>
    </p:spTree>
    <p:extLst>
      <p:ext uri="{BB962C8B-B14F-4D97-AF65-F5344CB8AC3E}">
        <p14:creationId xmlns:p14="http://schemas.microsoft.com/office/powerpoint/2010/main" val="130512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AD9B623-D0EB-8C40-A600-517F5C0352D4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Rectangle 11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6F5F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352" y="2290474"/>
            <a:ext cx="7772400" cy="782349"/>
          </a:xfrm>
        </p:spPr>
        <p:txBody>
          <a:bodyPr anchor="ctr">
            <a:normAutofit/>
          </a:bodyPr>
          <a:lstStyle>
            <a:lvl1pPr algn="l">
              <a:defRPr sz="3200" b="1" cap="all">
                <a:solidFill>
                  <a:srgbClr val="12315D"/>
                </a:solidFill>
              </a:defRPr>
            </a:lvl1pPr>
          </a:lstStyle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6056" y="3449350"/>
            <a:ext cx="7772400" cy="1500187"/>
          </a:xfrm>
        </p:spPr>
        <p:txBody>
          <a:bodyPr anchor="t"/>
          <a:lstStyle>
            <a:lvl1pPr marL="457200" indent="-457200">
              <a:buFont typeface="+mj-lt"/>
              <a:buAutoNum type="arabicPeriod"/>
              <a:defRPr sz="2000">
                <a:solidFill>
                  <a:srgbClr val="12315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189952" y="1513609"/>
            <a:ext cx="914400" cy="782349"/>
          </a:xfrm>
        </p:spPr>
        <p:txBody>
          <a:bodyPr anchor="ctr">
            <a:noAutofit/>
          </a:bodyPr>
          <a:lstStyle>
            <a:lvl1pPr marL="0" indent="0" algn="ctr">
              <a:buNone/>
              <a:defRPr sz="6000" b="1">
                <a:solidFill>
                  <a:srgbClr val="800000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CH</a:t>
            </a:r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3" y="5698495"/>
            <a:ext cx="9143997" cy="573133"/>
            <a:chOff x="3" y="5698495"/>
            <a:chExt cx="9143997" cy="573133"/>
          </a:xfrm>
        </p:grpSpPr>
        <p:grpSp>
          <p:nvGrpSpPr>
            <p:cNvPr id="15" name="Group 14"/>
            <p:cNvGrpSpPr/>
            <p:nvPr userDrawn="1"/>
          </p:nvGrpSpPr>
          <p:grpSpPr>
            <a:xfrm>
              <a:off x="7134858" y="5698495"/>
              <a:ext cx="2009142" cy="426612"/>
              <a:chOff x="7242808" y="6134083"/>
              <a:chExt cx="2009142" cy="108173"/>
            </a:xfrm>
          </p:grpSpPr>
          <p:sp>
            <p:nvSpPr>
              <p:cNvPr id="17" name="Rectangle 16"/>
              <p:cNvSpPr/>
              <p:nvPr userDrawn="1"/>
            </p:nvSpPr>
            <p:spPr>
              <a:xfrm>
                <a:off x="7537450" y="6134257"/>
                <a:ext cx="1714500" cy="107999"/>
              </a:xfrm>
              <a:prstGeom prst="rect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8" name="Right Triangle 17"/>
              <p:cNvSpPr/>
              <p:nvPr userDrawn="1"/>
            </p:nvSpPr>
            <p:spPr>
              <a:xfrm rot="10800000" flipV="1">
                <a:off x="7242808" y="6134083"/>
                <a:ext cx="304801" cy="108173"/>
              </a:xfrm>
              <a:prstGeom prst="rtTriangle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21" name="Group 20"/>
            <p:cNvGrpSpPr/>
            <p:nvPr userDrawn="1"/>
          </p:nvGrpSpPr>
          <p:grpSpPr>
            <a:xfrm>
              <a:off x="3" y="5845702"/>
              <a:ext cx="7340596" cy="425926"/>
              <a:chOff x="3" y="5845702"/>
              <a:chExt cx="7340596" cy="425926"/>
            </a:xfrm>
          </p:grpSpPr>
          <p:sp>
            <p:nvSpPr>
              <p:cNvPr id="14" name="Rectangle 13"/>
              <p:cNvSpPr/>
              <p:nvPr userDrawn="1"/>
            </p:nvSpPr>
            <p:spPr>
              <a:xfrm>
                <a:off x="3" y="5845702"/>
                <a:ext cx="7064598" cy="425926"/>
              </a:xfrm>
              <a:prstGeom prst="rect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6" name="Right Triangle 15"/>
              <p:cNvSpPr/>
              <p:nvPr userDrawn="1"/>
            </p:nvSpPr>
            <p:spPr>
              <a:xfrm flipV="1">
                <a:off x="7061427" y="5845702"/>
                <a:ext cx="279172" cy="425555"/>
              </a:xfrm>
              <a:prstGeom prst="rtTriangle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grpSp>
        <p:nvGrpSpPr>
          <p:cNvPr id="24" name="Group 23"/>
          <p:cNvGrpSpPr>
            <a:grpSpLocks/>
          </p:cNvGrpSpPr>
          <p:nvPr userDrawn="1"/>
        </p:nvGrpSpPr>
        <p:grpSpPr>
          <a:xfrm>
            <a:off x="2546352" y="686469"/>
            <a:ext cx="6597652" cy="206909"/>
            <a:chOff x="7248732" y="6134257"/>
            <a:chExt cx="2003218" cy="108174"/>
          </a:xfrm>
          <a:solidFill>
            <a:srgbClr val="3C3C3B"/>
          </a:solidFill>
        </p:grpSpPr>
        <p:sp>
          <p:nvSpPr>
            <p:cNvPr id="28" name="Rectangle 27"/>
            <p:cNvSpPr/>
            <p:nvPr userDrawn="1"/>
          </p:nvSpPr>
          <p:spPr>
            <a:xfrm>
              <a:off x="7311071" y="6134257"/>
              <a:ext cx="1940879" cy="107999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29" name="Right Triangle 28"/>
            <p:cNvSpPr/>
            <p:nvPr userDrawn="1"/>
          </p:nvSpPr>
          <p:spPr>
            <a:xfrm rot="10800000" flipV="1">
              <a:off x="7248732" y="6134257"/>
              <a:ext cx="64267" cy="108174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5" name="Group 24"/>
          <p:cNvGrpSpPr>
            <a:grpSpLocks/>
          </p:cNvGrpSpPr>
          <p:nvPr userDrawn="1"/>
        </p:nvGrpSpPr>
        <p:grpSpPr>
          <a:xfrm>
            <a:off x="0" y="787396"/>
            <a:ext cx="2673350" cy="238550"/>
            <a:chOff x="3" y="5845700"/>
            <a:chExt cx="7323202" cy="425928"/>
          </a:xfrm>
          <a:solidFill>
            <a:srgbClr val="3C3C3B"/>
          </a:solidFill>
        </p:grpSpPr>
        <p:sp>
          <p:nvSpPr>
            <p:cNvPr id="26" name="Rectangle 25"/>
            <p:cNvSpPr/>
            <p:nvPr userDrawn="1"/>
          </p:nvSpPr>
          <p:spPr>
            <a:xfrm>
              <a:off x="3" y="5845702"/>
              <a:ext cx="6691190" cy="425926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ight Triangle 26"/>
            <p:cNvSpPr/>
            <p:nvPr userDrawn="1"/>
          </p:nvSpPr>
          <p:spPr>
            <a:xfrm flipV="1">
              <a:off x="6673799" y="5845700"/>
              <a:ext cx="649406" cy="425555"/>
            </a:xfrm>
            <a:prstGeom prst="rtTriangle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32" name="Picture 31" descr="logo_04.ai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6309995"/>
            <a:ext cx="1371600" cy="411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" name="Straight Connector 32"/>
          <p:cNvCxnSpPr/>
          <p:nvPr userDrawn="1"/>
        </p:nvCxnSpPr>
        <p:spPr>
          <a:xfrm flipV="1">
            <a:off x="204358" y="2471016"/>
            <a:ext cx="899994" cy="0"/>
          </a:xfrm>
          <a:prstGeom prst="line">
            <a:avLst/>
          </a:prstGeom>
          <a:ln w="38100" cmpd="sng">
            <a:solidFill>
              <a:srgbClr val="8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Picture 29" descr="CnR Lab Signiture.pdf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1867" y="0"/>
            <a:ext cx="2842133" cy="601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00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4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63563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57106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12315D"/>
                </a:solidFill>
              </a:defRPr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92200"/>
            <a:ext cx="4038600" cy="5033963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92200"/>
            <a:ext cx="4038600" cy="5033963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CCA04F81-36B9-AC4B-BF07-2FF88A555295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9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413"/>
            <a:ext cx="4040188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62546"/>
            <a:ext cx="4040188" cy="4463618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41413"/>
            <a:ext cx="4041775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62546"/>
            <a:ext cx="4041775" cy="4463618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0C9D1C-6DF5-1B4F-A183-E1F36315CD48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6246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41413"/>
            <a:ext cx="4040188" cy="428769"/>
          </a:xfrm>
          <a:solidFill>
            <a:srgbClr val="12315D"/>
          </a:solidFill>
        </p:spPr>
        <p:txBody>
          <a:bodyPr anchor="ctr">
            <a:noAutofit/>
          </a:bodyPr>
          <a:lstStyle>
            <a:lvl1pPr marL="0" indent="0" algn="l"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62546"/>
            <a:ext cx="4040188" cy="4463618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62546"/>
            <a:ext cx="4041775" cy="4463618"/>
          </a:xfrm>
        </p:spPr>
        <p:txBody>
          <a:bodyPr/>
          <a:lstStyle>
            <a:lvl1pPr>
              <a:defRPr sz="2000" b="1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ko-KR" altLang="en-US" smtClean="0"/>
              <a:t>마스터 텍스트 스타일을 편집합니다</a:t>
            </a:r>
          </a:p>
          <a:p>
            <a:pPr lvl="1"/>
            <a:r>
              <a:rPr kumimoji="1" lang="ko-KR" altLang="en-US" smtClean="0"/>
              <a:t>둘째 수준</a:t>
            </a:r>
          </a:p>
          <a:p>
            <a:pPr lvl="2"/>
            <a:r>
              <a:rPr kumimoji="1" lang="ko-KR" altLang="en-US" smtClean="0"/>
              <a:t>셋째 수준</a:t>
            </a:r>
          </a:p>
          <a:p>
            <a:pPr lvl="3"/>
            <a:r>
              <a:rPr kumimoji="1" lang="ko-KR" altLang="en-US" smtClean="0"/>
              <a:t>넷째 수준</a:t>
            </a:r>
          </a:p>
          <a:p>
            <a:pPr lvl="4"/>
            <a:r>
              <a:rPr kumimoji="1" lang="ko-KR" altLang="en-US" smtClean="0"/>
              <a:t>다섯째 수준</a:t>
            </a:r>
            <a:endParaRPr kumimoji="1" lang="ja-JP" alt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B0C9D1C-6DF5-1B4F-A183-E1F36315CD48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12" name="직사각형 11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762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ko-KR" dirty="0" smtClean="0"/>
              <a:t>Click To Edit Master Title Style</a:t>
            </a:r>
            <a:endParaRPr kumimoji="1" lang="ja-JP" alt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50DB207-1EC8-C742-B870-1298283AD921}" type="datetime1">
              <a:rPr kumimoji="1" lang="ko-KR" altLang="en-US" smtClean="0"/>
              <a:t>2015-11-02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467164" y="146050"/>
            <a:ext cx="1458495" cy="365125"/>
          </a:xfrm>
        </p:spPr>
        <p:txBody>
          <a:bodyPr/>
          <a:lstStyle/>
          <a:p>
            <a:fld id="{27655F23-C921-6945-88A6-CC79264B7678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  <p:sp>
        <p:nvSpPr>
          <p:cNvPr id="9" name="직사각형 8"/>
          <p:cNvSpPr/>
          <p:nvPr userDrawn="1"/>
        </p:nvSpPr>
        <p:spPr>
          <a:xfrm>
            <a:off x="8181975" y="6327775"/>
            <a:ext cx="638175" cy="5016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21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-1" y="186290"/>
            <a:ext cx="7940725" cy="6530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smtClean="0"/>
              <a:t>마스터 제목 스타일 편집</a:t>
            </a:r>
            <a:endParaRPr kumimoji="1" lang="ja-JP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71217"/>
            <a:ext cx="8229600" cy="50549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 dirty="0" smtClean="0"/>
              <a:t>마스터 텍스트 스타일을 편집합니다</a:t>
            </a:r>
          </a:p>
          <a:p>
            <a:pPr lvl="1"/>
            <a:r>
              <a:rPr kumimoji="1" lang="ko-KR" altLang="en-US" dirty="0" smtClean="0"/>
              <a:t>둘째 수준</a:t>
            </a:r>
          </a:p>
          <a:p>
            <a:pPr lvl="2"/>
            <a:r>
              <a:rPr kumimoji="1" lang="ko-KR" altLang="en-US" dirty="0" smtClean="0"/>
              <a:t>셋째 수준</a:t>
            </a:r>
          </a:p>
          <a:p>
            <a:pPr lvl="3"/>
            <a:r>
              <a:rPr kumimoji="1" lang="ko-KR" altLang="en-US" dirty="0" smtClean="0"/>
              <a:t>넷째 수준</a:t>
            </a:r>
          </a:p>
          <a:p>
            <a:pPr lvl="4"/>
            <a:r>
              <a:rPr kumimoji="1" lang="ko-KR" altLang="en-US" dirty="0" smtClean="0"/>
              <a:t>다섯째 수준</a:t>
            </a:r>
            <a:endParaRPr kumimoji="1"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3198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0914" y="6356350"/>
            <a:ext cx="14584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 b="1" i="0">
                <a:solidFill>
                  <a:srgbClr val="800000"/>
                </a:solidFill>
                <a:latin typeface="+mn-ea"/>
                <a:ea typeface="+mn-ea"/>
                <a:cs typeface="Malgun Gothic"/>
              </a:defRPr>
            </a:lvl1pPr>
          </a:lstStyle>
          <a:p>
            <a:fld id="{27655F23-C921-6945-88A6-CC79264B7678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0" y="949738"/>
            <a:ext cx="7940725" cy="0"/>
          </a:xfrm>
          <a:prstGeom prst="line">
            <a:avLst/>
          </a:prstGeom>
          <a:ln w="38100" cmpd="sng">
            <a:solidFill>
              <a:srgbClr val="1231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3" y="6063872"/>
            <a:ext cx="9148230" cy="217025"/>
            <a:chOff x="3" y="6097001"/>
            <a:chExt cx="9148230" cy="217025"/>
          </a:xfrm>
        </p:grpSpPr>
        <p:sp>
          <p:nvSpPr>
            <p:cNvPr id="13" name="Rectangle 12"/>
            <p:cNvSpPr/>
            <p:nvPr userDrawn="1"/>
          </p:nvSpPr>
          <p:spPr>
            <a:xfrm>
              <a:off x="3" y="6206027"/>
              <a:ext cx="7255100" cy="107999"/>
            </a:xfrm>
            <a:prstGeom prst="rect">
              <a:avLst/>
            </a:prstGeom>
            <a:solidFill>
              <a:srgbClr val="12315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5" name="Group 14"/>
            <p:cNvGrpSpPr/>
            <p:nvPr userDrawn="1"/>
          </p:nvGrpSpPr>
          <p:grpSpPr>
            <a:xfrm>
              <a:off x="7347177" y="6097001"/>
              <a:ext cx="1801056" cy="109026"/>
              <a:chOff x="7347177" y="6097001"/>
              <a:chExt cx="1801056" cy="109026"/>
            </a:xfrm>
          </p:grpSpPr>
          <p:sp>
            <p:nvSpPr>
              <p:cNvPr id="12" name="Rectangle 11"/>
              <p:cNvSpPr/>
              <p:nvPr userDrawn="1"/>
            </p:nvSpPr>
            <p:spPr>
              <a:xfrm>
                <a:off x="7432903" y="6098028"/>
                <a:ext cx="1715330" cy="107999"/>
              </a:xfrm>
              <a:prstGeom prst="rect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 dirty="0"/>
              </a:p>
            </p:txBody>
          </p:sp>
          <p:sp>
            <p:nvSpPr>
              <p:cNvPr id="14" name="Right Triangle 13"/>
              <p:cNvSpPr/>
              <p:nvPr userDrawn="1"/>
            </p:nvSpPr>
            <p:spPr>
              <a:xfrm rot="10800000" flipV="1">
                <a:off x="7347177" y="6097001"/>
                <a:ext cx="92075" cy="109025"/>
              </a:xfrm>
              <a:prstGeom prst="rtTriangle">
                <a:avLst/>
              </a:prstGeom>
              <a:solidFill>
                <a:srgbClr val="12315D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6" name="Right Triangle 15"/>
            <p:cNvSpPr/>
            <p:nvPr userDrawn="1"/>
          </p:nvSpPr>
          <p:spPr>
            <a:xfrm flipV="1">
              <a:off x="7251928" y="6204952"/>
              <a:ext cx="92075" cy="109074"/>
            </a:xfrm>
            <a:prstGeom prst="rtTriangle">
              <a:avLst/>
            </a:prstGeom>
            <a:solidFill>
              <a:srgbClr val="12315D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cxnSp>
        <p:nvCxnSpPr>
          <p:cNvPr id="24" name="Straight Connector 23"/>
          <p:cNvCxnSpPr/>
          <p:nvPr/>
        </p:nvCxnSpPr>
        <p:spPr>
          <a:xfrm>
            <a:off x="8035681" y="558144"/>
            <a:ext cx="1118373" cy="0"/>
          </a:xfrm>
          <a:prstGeom prst="line">
            <a:avLst/>
          </a:prstGeom>
          <a:ln w="76200" cmpd="sng">
            <a:solidFill>
              <a:srgbClr val="12315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1870" y="-16618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ja-JP" altLang="en-US" dirty="0"/>
          </a:p>
        </p:txBody>
      </p:sp>
      <p:pic>
        <p:nvPicPr>
          <p:cNvPr id="39" name="Picture 38" descr="symbol_02.ai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32" y="6314996"/>
            <a:ext cx="507394" cy="507394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301259" y="6486040"/>
            <a:ext cx="74778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l"/>
            <a:r>
              <a:rPr kumimoji="1" lang="en-US" altLang="ko-KR" sz="1400" b="1" dirty="0" smtClean="0">
                <a:solidFill>
                  <a:srgbClr val="828381"/>
                </a:solidFill>
                <a:latin typeface="나눔고딕"/>
                <a:ea typeface="나눔고딕"/>
                <a:cs typeface="나눔고딕"/>
              </a:rPr>
              <a:t>/32</a:t>
            </a:r>
            <a:endParaRPr kumimoji="1" lang="ja-JP" altLang="en-US" sz="1400" b="1" dirty="0">
              <a:solidFill>
                <a:srgbClr val="828381"/>
              </a:solidFill>
              <a:latin typeface="나눔고딕"/>
              <a:ea typeface="나눔고딕"/>
              <a:cs typeface="나눔고딕"/>
            </a:endParaRPr>
          </a:p>
        </p:txBody>
      </p:sp>
      <p:pic>
        <p:nvPicPr>
          <p:cNvPr id="19" name="Picture 18" descr="CnR Lab Signiture.pdf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26" y="6301890"/>
            <a:ext cx="2260600" cy="47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670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8" r:id="rId3"/>
    <p:sldLayoutId id="2147483651" r:id="rId4"/>
    <p:sldLayoutId id="2147483650" r:id="rId5"/>
    <p:sldLayoutId id="2147483652" r:id="rId6"/>
    <p:sldLayoutId id="2147483653" r:id="rId7"/>
    <p:sldLayoutId id="2147483664" r:id="rId8"/>
    <p:sldLayoutId id="2147483654" r:id="rId9"/>
    <p:sldLayoutId id="2147483655" r:id="rId10"/>
    <p:sldLayoutId id="2147483661" r:id="rId11"/>
    <p:sldLayoutId id="2147483659" r:id="rId12"/>
    <p:sldLayoutId id="2147483660" r:id="rId13"/>
    <p:sldLayoutId id="2147483662" r:id="rId14"/>
    <p:sldLayoutId id="2147483663" r:id="rId15"/>
    <p:sldLayoutId id="2147483656" r:id="rId16"/>
  </p:sldLayoutIdLst>
  <p:hf hdr="0" ftr="0" dt="0"/>
  <p:txStyles>
    <p:titleStyle>
      <a:lvl1pPr algn="l" defTabSz="457200" rtl="0" eaLnBrk="1" latinLnBrk="1" hangingPunct="1">
        <a:spcBef>
          <a:spcPct val="0"/>
        </a:spcBef>
        <a:buNone/>
        <a:defRPr kumimoji="1" sz="2800" b="1" kern="1200">
          <a:solidFill>
            <a:srgbClr val="12315D"/>
          </a:solidFill>
          <a:latin typeface="맑은 고딕" pitchFamily="50" charset="-127"/>
          <a:ea typeface="맑은 고딕" pitchFamily="50" charset="-127"/>
          <a:cs typeface="맑은 고딕" pitchFamily="50" charset="-127"/>
        </a:defRPr>
      </a:lvl1pPr>
    </p:titleStyle>
    <p:bodyStyle>
      <a:lvl1pPr marL="342900" indent="-342900" algn="l" defTabSz="457200" rtl="0" eaLnBrk="1" latinLnBrk="1" hangingPunct="1">
        <a:lnSpc>
          <a:spcPct val="100000"/>
        </a:lnSpc>
        <a:spcBef>
          <a:spcPts val="600"/>
        </a:spcBef>
        <a:buClr>
          <a:srgbClr val="12315D"/>
        </a:buClr>
        <a:buSzPct val="100000"/>
        <a:buFont typeface="Wingdings" charset="2"/>
        <a:buChar char=""/>
        <a:defRPr kumimoji="1" sz="2000" b="1" kern="1200">
          <a:solidFill>
            <a:schemeClr val="tx1"/>
          </a:solidFill>
          <a:latin typeface="+mn-ea"/>
          <a:ea typeface="+mn-ea"/>
          <a:cs typeface="Malgun Gothic"/>
        </a:defRPr>
      </a:lvl1pPr>
      <a:lvl2pPr marL="540000" indent="-285750" algn="l" defTabSz="457200" rtl="0" eaLnBrk="1" latinLnBrk="1" hangingPunct="1">
        <a:lnSpc>
          <a:spcPct val="100000"/>
        </a:lnSpc>
        <a:spcBef>
          <a:spcPts val="600"/>
        </a:spcBef>
        <a:buClr>
          <a:srgbClr val="3C3C3B"/>
        </a:buClr>
        <a:buFont typeface="Arial"/>
        <a:buChar char="❍"/>
        <a:defRPr kumimoji="1" sz="1800" kern="1200">
          <a:solidFill>
            <a:schemeClr val="tx1"/>
          </a:solidFill>
          <a:latin typeface="+mn-ea"/>
          <a:ea typeface="+mn-ea"/>
          <a:cs typeface="Malgun Gothic"/>
        </a:defRPr>
      </a:lvl2pPr>
      <a:lvl3pPr marL="748800" indent="-228600" algn="l" defTabSz="457200" rtl="0" eaLnBrk="1" latinLnBrk="1" hangingPunct="1">
        <a:lnSpc>
          <a:spcPct val="100000"/>
        </a:lnSpc>
        <a:spcBef>
          <a:spcPts val="600"/>
        </a:spcBef>
        <a:buClr>
          <a:srgbClr val="800000"/>
        </a:buClr>
        <a:buFont typeface="AppleGothic"/>
        <a:buChar char="▹"/>
        <a:defRPr kumimoji="1" sz="1600" kern="1200">
          <a:solidFill>
            <a:schemeClr val="tx1"/>
          </a:solidFill>
          <a:latin typeface="+mn-ea"/>
          <a:ea typeface="+mn-ea"/>
          <a:cs typeface="Malgun Gothic"/>
        </a:defRPr>
      </a:lvl3pPr>
      <a:lvl4pPr marL="990000" indent="-228600" algn="l" defTabSz="457200" rtl="0" eaLnBrk="1" latinLnBrk="1" hangingPunct="1">
        <a:lnSpc>
          <a:spcPct val="100000"/>
        </a:lnSpc>
        <a:spcBef>
          <a:spcPts val="600"/>
        </a:spcBef>
        <a:buFont typeface="Arial"/>
        <a:buChar char="▪"/>
        <a:defRPr kumimoji="1" sz="1600" kern="1200">
          <a:solidFill>
            <a:schemeClr val="tx1"/>
          </a:solidFill>
          <a:latin typeface="+mn-ea"/>
          <a:ea typeface="+mn-ea"/>
          <a:cs typeface="Malgun Gothic"/>
        </a:defRPr>
      </a:lvl4pPr>
      <a:lvl5pPr marL="1231200" indent="-228600" algn="l" defTabSz="457200" rtl="0" eaLnBrk="1" latinLnBrk="1" hangingPunct="1">
        <a:lnSpc>
          <a:spcPct val="100000"/>
        </a:lnSpc>
        <a:spcBef>
          <a:spcPts val="600"/>
        </a:spcBef>
        <a:buClr>
          <a:srgbClr val="800000"/>
        </a:buClr>
        <a:buFont typeface="Wingdings" charset="2"/>
        <a:buChar char="⁃"/>
        <a:defRPr kumimoji="1" sz="1600" kern="1200">
          <a:solidFill>
            <a:schemeClr val="tx1"/>
          </a:solidFill>
          <a:latin typeface="+mn-ea"/>
          <a:ea typeface="+mn-ea"/>
          <a:cs typeface="Malgun Gothic"/>
        </a:defRPr>
      </a:lvl5pPr>
      <a:lvl6pPr marL="25146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buFont typeface="Arial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35280" y="2005012"/>
            <a:ext cx="8473440" cy="1470025"/>
          </a:xfrm>
        </p:spPr>
        <p:txBody>
          <a:bodyPr/>
          <a:lstStyle/>
          <a:p>
            <a:pPr algn="ctr"/>
            <a:r>
              <a:rPr lang="en-US" altLang="ko-KR" dirty="0" smtClean="0"/>
              <a:t>10</a:t>
            </a:r>
            <a:r>
              <a:rPr lang="ko-KR" altLang="en-US" dirty="0" smtClean="0"/>
              <a:t>주차 </a:t>
            </a:r>
            <a:r>
              <a:rPr lang="ko-KR" altLang="en-US" dirty="0" err="1" smtClean="0"/>
              <a:t>엔코더를</a:t>
            </a:r>
            <a:r>
              <a:rPr lang="ko-KR" altLang="en-US" dirty="0" smtClean="0"/>
              <a:t> 이용한 </a:t>
            </a:r>
            <a:r>
              <a:rPr lang="ko-KR" altLang="en-US" dirty="0" err="1" smtClean="0"/>
              <a:t>엔코</a:t>
            </a:r>
            <a:r>
              <a:rPr lang="ko-KR" altLang="en-US" dirty="0" err="1"/>
              <a:t>더</a:t>
            </a:r>
            <a:r>
              <a:rPr lang="ko-KR" altLang="en-US" dirty="0" err="1" smtClean="0"/>
              <a:t>로봇</a:t>
            </a:r>
            <a:endParaRPr kumimoji="1" lang="ja-JP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685800" y="4173537"/>
            <a:ext cx="6400800" cy="525462"/>
          </a:xfrm>
        </p:spPr>
        <p:txBody>
          <a:bodyPr/>
          <a:lstStyle/>
          <a:p>
            <a:r>
              <a:rPr lang="en-US" altLang="ko-KR" dirty="0" smtClean="0"/>
              <a:t>2015.11.02</a:t>
            </a:r>
            <a:endParaRPr lang="en-US" altLang="ko-K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685800" y="4640580"/>
            <a:ext cx="3257398" cy="632460"/>
          </a:xfrm>
        </p:spPr>
        <p:txBody>
          <a:bodyPr/>
          <a:lstStyle/>
          <a:p>
            <a:r>
              <a:rPr kumimoji="1" lang="ko-KR" altLang="en-US" dirty="0" smtClean="0"/>
              <a:t>기초로봇공학실험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82786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 10</a:t>
            </a:r>
            <a:r>
              <a:rPr lang="ko-KR" altLang="en-US" dirty="0" smtClean="0"/>
              <a:t>주차 미션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41300" y="1325668"/>
            <a:ext cx="8493125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dirty="0" err="1" smtClean="0"/>
              <a:t>엔코더를</a:t>
            </a:r>
            <a:r>
              <a:rPr lang="ko-KR" altLang="en-US" dirty="0" smtClean="0"/>
              <a:t> 이용한 로봇 회전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latin typeface="맑은 고딕"/>
                <a:ea typeface="맑은 고딕"/>
                <a:sym typeface="Wingdings" panose="05000000000000000000" pitchFamily="2" charset="2"/>
              </a:rPr>
              <a:t>①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포인터턴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/ </a:t>
            </a:r>
            <a:r>
              <a:rPr lang="ko-KR" altLang="en-US" sz="1600" dirty="0" smtClean="0">
                <a:latin typeface="맑은 고딕"/>
                <a:sym typeface="Wingdings" panose="05000000000000000000" pitchFamily="2" charset="2"/>
              </a:rPr>
              <a:t>②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스윙턴</a:t>
            </a:r>
            <a:r>
              <a:rPr lang="ko-KR" altLang="en-US" sz="1600" dirty="0" smtClean="0">
                <a:sym typeface="Wingdings" panose="05000000000000000000" pitchFamily="2" charset="2"/>
              </a:rPr>
              <a:t> </a:t>
            </a:r>
            <a:r>
              <a:rPr lang="en-US" altLang="ko-KR" sz="1600" dirty="0" smtClean="0">
                <a:sym typeface="Wingdings" panose="05000000000000000000" pitchFamily="2" charset="2"/>
              </a:rPr>
              <a:t>/ </a:t>
            </a:r>
            <a:r>
              <a:rPr lang="ko-KR" altLang="en-US" sz="1600" dirty="0" smtClean="0">
                <a:latin typeface="맑은 고딕"/>
                <a:sym typeface="Wingdings" panose="05000000000000000000" pitchFamily="2" charset="2"/>
              </a:rPr>
              <a:t>③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커브턴</a:t>
            </a:r>
            <a:r>
              <a:rPr lang="ko-KR" altLang="en-US" sz="1600" dirty="0" smtClean="0">
                <a:sym typeface="Wingdings" panose="05000000000000000000" pitchFamily="2" charset="2"/>
              </a:rPr>
              <a:t> 구현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ym typeface="Wingdings" panose="05000000000000000000" pitchFamily="2" charset="2"/>
              </a:rPr>
              <a:t>NXT </a:t>
            </a:r>
            <a:r>
              <a:rPr lang="ko-KR" altLang="en-US" sz="1600" dirty="0" smtClean="0">
                <a:sym typeface="Wingdings" panose="05000000000000000000" pitchFamily="2" charset="2"/>
              </a:rPr>
              <a:t>버튼을 누르면 회전 모드 변경</a:t>
            </a: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오른쪽 버튼 클릭 시 </a:t>
            </a:r>
            <a:r>
              <a:rPr lang="en-US" altLang="ko-KR" sz="1600" dirty="0" smtClean="0"/>
              <a:t>:   </a:t>
            </a:r>
            <a:r>
              <a:rPr lang="en-US" altLang="ko-KR" sz="1600" dirty="0" smtClean="0">
                <a:sym typeface="Wingdings" panose="05000000000000000000" pitchFamily="2" charset="2"/>
              </a:rPr>
              <a:t> </a:t>
            </a:r>
            <a:r>
              <a:rPr lang="ko-KR" altLang="en-US" sz="1600" dirty="0" smtClean="0">
                <a:sym typeface="Wingdings" panose="05000000000000000000" pitchFamily="2" charset="2"/>
              </a:rPr>
              <a:t>왼쪽 버튼은 반대순서로</a:t>
            </a:r>
            <a:r>
              <a:rPr lang="en-US" altLang="ko-KR" sz="1600" dirty="0" smtClean="0">
                <a:sym typeface="Wingdings" panose="05000000000000000000" pitchFamily="2" charset="2"/>
              </a:rPr>
              <a:t>.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 smtClean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600" dirty="0">
              <a:sym typeface="Wingdings" panose="05000000000000000000" pitchFamily="2" charset="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 smtClean="0">
                <a:sym typeface="Wingdings" panose="05000000000000000000" pitchFamily="2" charset="2"/>
              </a:rPr>
              <a:t>엔터</a:t>
            </a:r>
            <a:r>
              <a:rPr lang="ko-KR" altLang="en-US" sz="1600" dirty="0" smtClean="0">
                <a:sym typeface="Wingdings" panose="05000000000000000000" pitchFamily="2" charset="2"/>
              </a:rPr>
              <a:t> 버튼 클릭 시 </a:t>
            </a:r>
            <a:r>
              <a:rPr lang="en-US" altLang="ko-KR" sz="1600" dirty="0" smtClean="0">
                <a:sym typeface="Wingdings" panose="05000000000000000000" pitchFamily="2" charset="2"/>
              </a:rPr>
              <a:t>: 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688036" y="3085225"/>
            <a:ext cx="121058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/>
                <a:sym typeface="Wingdings" panose="05000000000000000000" pitchFamily="2" charset="2"/>
              </a:rPr>
              <a:t>①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포인터턴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3509950" y="3085225"/>
            <a:ext cx="1063112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/>
                <a:sym typeface="Wingdings" panose="05000000000000000000" pitchFamily="2" charset="2"/>
              </a:rPr>
              <a:t>②</a:t>
            </a:r>
            <a:r>
              <a:rPr lang="ko-KR" altLang="en-US" sz="1600" dirty="0" err="1">
                <a:sym typeface="Wingdings" panose="05000000000000000000" pitchFamily="2" charset="2"/>
              </a:rPr>
              <a:t>스윙턴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7" name="직사각형 6"/>
          <p:cNvSpPr/>
          <p:nvPr/>
        </p:nvSpPr>
        <p:spPr>
          <a:xfrm>
            <a:off x="5128942" y="3085225"/>
            <a:ext cx="1063112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/>
                <a:sym typeface="Wingdings" panose="05000000000000000000" pitchFamily="2" charset="2"/>
              </a:rPr>
              <a:t>③</a:t>
            </a:r>
            <a:r>
              <a:rPr lang="ko-KR" altLang="en-US" sz="1600" dirty="0" err="1">
                <a:sym typeface="Wingdings" panose="05000000000000000000" pitchFamily="2" charset="2"/>
              </a:rPr>
              <a:t>커브턴</a:t>
            </a:r>
            <a:r>
              <a:rPr lang="ko-KR" altLang="en-US" sz="1600" dirty="0">
                <a:sym typeface="Wingdings" panose="05000000000000000000" pitchFamily="2" charset="2"/>
              </a:rPr>
              <a:t> </a:t>
            </a:r>
            <a:endParaRPr lang="ko-KR" altLang="en-US" sz="1600" dirty="0"/>
          </a:p>
        </p:txBody>
      </p:sp>
      <p:sp>
        <p:nvSpPr>
          <p:cNvPr id="8" name="직사각형 7"/>
          <p:cNvSpPr/>
          <p:nvPr/>
        </p:nvSpPr>
        <p:spPr>
          <a:xfrm>
            <a:off x="6776503" y="3085225"/>
            <a:ext cx="1210588" cy="3385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맑은 고딕"/>
                <a:sym typeface="Wingdings" panose="05000000000000000000" pitchFamily="2" charset="2"/>
              </a:rPr>
              <a:t>①</a:t>
            </a:r>
            <a:r>
              <a:rPr lang="ko-KR" altLang="en-US" sz="1600" dirty="0" err="1" smtClean="0">
                <a:sym typeface="Wingdings" panose="05000000000000000000" pitchFamily="2" charset="2"/>
              </a:rPr>
              <a:t>포인터턴</a:t>
            </a:r>
            <a:endParaRPr lang="ko-KR" altLang="en-US" sz="1600" dirty="0"/>
          </a:p>
        </p:txBody>
      </p:sp>
      <p:cxnSp>
        <p:nvCxnSpPr>
          <p:cNvPr id="10" name="직선 화살표 연결선 9"/>
          <p:cNvCxnSpPr>
            <a:stCxn id="5" idx="3"/>
            <a:endCxn id="6" idx="1"/>
          </p:cNvCxnSpPr>
          <p:nvPr/>
        </p:nvCxnSpPr>
        <p:spPr>
          <a:xfrm>
            <a:off x="2898624" y="3254502"/>
            <a:ext cx="6113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6" idx="3"/>
            <a:endCxn id="7" idx="1"/>
          </p:cNvCxnSpPr>
          <p:nvPr/>
        </p:nvCxnSpPr>
        <p:spPr>
          <a:xfrm>
            <a:off x="4573062" y="3254502"/>
            <a:ext cx="55588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3"/>
            <a:endCxn id="8" idx="1"/>
          </p:cNvCxnSpPr>
          <p:nvPr/>
        </p:nvCxnSpPr>
        <p:spPr>
          <a:xfrm>
            <a:off x="6192054" y="3254502"/>
            <a:ext cx="58444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88035" y="4175689"/>
            <a:ext cx="8002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우회전</a:t>
            </a:r>
            <a:endParaRPr lang="ko-KR" alt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509949" y="4175689"/>
            <a:ext cx="8002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좌회전</a:t>
            </a:r>
            <a:endParaRPr lang="ko-KR" altLang="en-US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5128941" y="4175688"/>
            <a:ext cx="800219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우회전</a:t>
            </a:r>
            <a:endParaRPr lang="ko-KR" altLang="en-US" sz="1600" dirty="0"/>
          </a:p>
        </p:txBody>
      </p:sp>
      <p:cxnSp>
        <p:nvCxnSpPr>
          <p:cNvPr id="20" name="직선 화살표 연결선 19"/>
          <p:cNvCxnSpPr>
            <a:stCxn id="17" idx="3"/>
            <a:endCxn id="18" idx="1"/>
          </p:cNvCxnSpPr>
          <p:nvPr/>
        </p:nvCxnSpPr>
        <p:spPr>
          <a:xfrm>
            <a:off x="2488254" y="4344966"/>
            <a:ext cx="102169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>
            <a:stCxn id="18" idx="3"/>
            <a:endCxn id="19" idx="1"/>
          </p:cNvCxnSpPr>
          <p:nvPr/>
        </p:nvCxnSpPr>
        <p:spPr>
          <a:xfrm flipV="1">
            <a:off x="4310168" y="4344965"/>
            <a:ext cx="818773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630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6380445" y="3045305"/>
            <a:ext cx="2808302" cy="2344210"/>
            <a:chOff x="4250079" y="4135158"/>
            <a:chExt cx="2130366" cy="1778308"/>
          </a:xfrm>
        </p:grpSpPr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80" y="4135158"/>
              <a:ext cx="2130365" cy="1778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80" y="4874824"/>
              <a:ext cx="1228922" cy="103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50079" y="5396092"/>
              <a:ext cx="497102" cy="517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엔코더를</a:t>
            </a:r>
            <a:r>
              <a:rPr lang="ko-KR" altLang="en-US" dirty="0" smtClean="0"/>
              <a:t> 이용한 회전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5317" y="3538675"/>
            <a:ext cx="1455066" cy="25382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65783" y="3538675"/>
            <a:ext cx="854135" cy="26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포인트 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375233" y="3538675"/>
            <a:ext cx="1455066" cy="25382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756195" y="3538675"/>
            <a:ext cx="693140" cy="26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스윙 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4278887" y="3538675"/>
            <a:ext cx="1455066" cy="253825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659849" y="3538675"/>
            <a:ext cx="693140" cy="266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커브 턴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20485" y="4169957"/>
            <a:ext cx="2144730" cy="1933991"/>
            <a:chOff x="52694" y="2807224"/>
            <a:chExt cx="3267074" cy="2973047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7168" y="2807224"/>
              <a:ext cx="1752600" cy="1476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94" y="4189596"/>
              <a:ext cx="1514475" cy="1590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1435786" y="4058214"/>
              <a:ext cx="262763" cy="262763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21945" y="4262896"/>
            <a:ext cx="1956745" cy="1602355"/>
            <a:chOff x="3365661" y="2944202"/>
            <a:chExt cx="2976356" cy="252582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939" y="2944202"/>
              <a:ext cx="2916078" cy="2456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939" y="4169469"/>
              <a:ext cx="138112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4519918" y="5242529"/>
              <a:ext cx="227499" cy="227499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3365661" y="5242529"/>
              <a:ext cx="227499" cy="227499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4" name="직선 연결선 23"/>
          <p:cNvCxnSpPr/>
          <p:nvPr/>
        </p:nvCxnSpPr>
        <p:spPr>
          <a:xfrm>
            <a:off x="2141345" y="3792500"/>
            <a:ext cx="0" cy="24875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029999" y="3780539"/>
            <a:ext cx="0" cy="24875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4250079" y="4135158"/>
            <a:ext cx="2130366" cy="1778308"/>
            <a:chOff x="4250079" y="4135158"/>
            <a:chExt cx="2130366" cy="1778308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80" y="4135158"/>
              <a:ext cx="2130365" cy="1778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0079" y="4874824"/>
              <a:ext cx="1228922" cy="1038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250079" y="5396092"/>
              <a:ext cx="497102" cy="517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4888"/>
            <a:ext cx="5537675" cy="237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6007100" y="1166813"/>
            <a:ext cx="3022600" cy="4746654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ko-KR" b="1" dirty="0" smtClean="0"/>
              <a:t>[</a:t>
            </a:r>
            <a:r>
              <a:rPr lang="ko-KR" altLang="en-US" b="1" dirty="0" err="1" smtClean="0"/>
              <a:t>가산점</a:t>
            </a:r>
            <a:r>
              <a:rPr lang="ko-KR" altLang="en-US" b="1" dirty="0" smtClean="0"/>
              <a:t> 문제</a:t>
            </a:r>
            <a:r>
              <a:rPr lang="en-US" altLang="ko-KR" b="1" dirty="0" smtClean="0"/>
              <a:t>]</a:t>
            </a:r>
          </a:p>
          <a:p>
            <a:pPr algn="ctr"/>
            <a:endParaRPr lang="en-US" altLang="ko-KR" dirty="0" smtClean="0"/>
          </a:p>
          <a:p>
            <a:pPr algn="ctr"/>
            <a:r>
              <a:rPr lang="ko-KR" altLang="en-US" dirty="0" smtClean="0"/>
              <a:t>주어진 회전반경 궤도를 그리는 커브 턴을 만들기</a:t>
            </a:r>
            <a:r>
              <a:rPr lang="en-US" altLang="ko-KR" dirty="0" smtClean="0"/>
              <a:t>.</a:t>
            </a:r>
          </a:p>
          <a:p>
            <a:pPr algn="ctr"/>
            <a:endParaRPr lang="en-US" altLang="ko-KR" dirty="0"/>
          </a:p>
          <a:p>
            <a:pPr algn="ctr"/>
            <a:r>
              <a:rPr lang="ko-KR" altLang="en-US" dirty="0" smtClean="0"/>
              <a:t>회전 반경 반지름 </a:t>
            </a:r>
            <a:r>
              <a:rPr lang="en-US" altLang="ko-KR" dirty="0" smtClean="0"/>
              <a:t>= 30cm</a:t>
            </a:r>
            <a:endParaRPr lang="ko-KR" altLang="en-US" dirty="0"/>
          </a:p>
        </p:txBody>
      </p:sp>
      <p:sp>
        <p:nvSpPr>
          <p:cNvPr id="37" name="타원 36"/>
          <p:cNvSpPr/>
          <p:nvPr/>
        </p:nvSpPr>
        <p:spPr>
          <a:xfrm>
            <a:off x="6305663" y="5281144"/>
            <a:ext cx="149565" cy="144323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37" idx="6"/>
          </p:cNvCxnSpPr>
          <p:nvPr/>
        </p:nvCxnSpPr>
        <p:spPr>
          <a:xfrm>
            <a:off x="6455228" y="5353306"/>
            <a:ext cx="2098222" cy="3620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6838950" y="5425467"/>
            <a:ext cx="1161491" cy="29546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 = 30cm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1324643" y="3923737"/>
            <a:ext cx="704182" cy="3135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90deg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39" name="모서리가 둥근 직사각형 38"/>
          <p:cNvSpPr/>
          <p:nvPr/>
        </p:nvSpPr>
        <p:spPr>
          <a:xfrm>
            <a:off x="3097244" y="4197168"/>
            <a:ext cx="704182" cy="3135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90deg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5126910" y="4106134"/>
            <a:ext cx="704182" cy="3135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90deg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1" name="모서리가 둥근 직사각형 40"/>
          <p:cNvSpPr/>
          <p:nvPr/>
        </p:nvSpPr>
        <p:spPr>
          <a:xfrm>
            <a:off x="8025350" y="3384912"/>
            <a:ext cx="704182" cy="313524"/>
          </a:xfrm>
          <a:prstGeom prst="round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b="1" dirty="0" smtClean="0">
                <a:solidFill>
                  <a:schemeClr val="tx1"/>
                </a:solidFill>
              </a:rPr>
              <a:t>90deg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957285" y="3218625"/>
            <a:ext cx="704182" cy="31352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90deg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3" name="모서리가 둥근 직사각형 42"/>
          <p:cNvSpPr/>
          <p:nvPr/>
        </p:nvSpPr>
        <p:spPr>
          <a:xfrm>
            <a:off x="2265215" y="3213438"/>
            <a:ext cx="704182" cy="31352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90deg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4" name="모서리가 둥근 직사각형 43"/>
          <p:cNvSpPr/>
          <p:nvPr/>
        </p:nvSpPr>
        <p:spPr>
          <a:xfrm>
            <a:off x="3326151" y="3212613"/>
            <a:ext cx="704182" cy="313524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90deg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652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&lt; 10</a:t>
            </a:r>
            <a:r>
              <a:rPr lang="ko-KR" altLang="en-US" dirty="0" smtClean="0"/>
              <a:t>주차 미션 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-44110" y="1338064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Performance</a:t>
            </a:r>
            <a:endParaRPr lang="ko-KR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-44110" y="3787398"/>
            <a:ext cx="34083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ko-KR" sz="2000" dirty="0" smtClean="0"/>
              <a:t>Algorithm &amp; Programming</a:t>
            </a:r>
            <a:endParaRPr lang="ko-KR" altLang="en-US" sz="2000" dirty="0"/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44694"/>
              </p:ext>
            </p:extLst>
          </p:nvPr>
        </p:nvGraphicFramePr>
        <p:xfrm>
          <a:off x="992936" y="1887260"/>
          <a:ext cx="6474228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17"/>
                <a:gridCol w="3714588"/>
                <a:gridCol w="1318023"/>
              </a:tblGrid>
              <a:tr h="19869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세부 내용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배점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98698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엔코더로봇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세 가지 회전모드 구현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98698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좌우 버튼 기능 구현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3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9869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 smtClean="0"/>
                        <a:t>엔터</a:t>
                      </a:r>
                      <a:r>
                        <a:rPr lang="ko-KR" altLang="en-US" sz="1400" dirty="0" smtClean="0"/>
                        <a:t> 버튼 기능 구현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98698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1</a:t>
                      </a:r>
                      <a:r>
                        <a:rPr lang="ko-KR" altLang="en-US" sz="1400" dirty="0" smtClean="0"/>
                        <a:t>시간 이내에 성공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2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182317"/>
              </p:ext>
            </p:extLst>
          </p:nvPr>
        </p:nvGraphicFramePr>
        <p:xfrm>
          <a:off x="992936" y="4264740"/>
          <a:ext cx="6474228" cy="112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1617"/>
                <a:gridCol w="4074717"/>
                <a:gridCol w="957894"/>
              </a:tblGrid>
              <a:tr h="126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항목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세부 내용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배점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2590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순서도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/>
                        <a:t>순서도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6</a:t>
                      </a:r>
                      <a:endParaRPr lang="ko-KR" altLang="en-US" sz="1400" dirty="0"/>
                    </a:p>
                  </a:txBody>
                  <a:tcPr anchor="ctr"/>
                </a:tc>
              </a:tr>
              <a:tr h="1268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프로그램</a:t>
                      </a:r>
                      <a:endParaRPr lang="en-US" altLang="ko-KR" sz="1400" dirty="0" smtClean="0"/>
                    </a:p>
                    <a:p>
                      <a:pPr algn="ctr" latinLnBrk="1"/>
                      <a:r>
                        <a:rPr lang="ko-KR" altLang="en-US" sz="1400" dirty="0" smtClean="0"/>
                        <a:t>능숙도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 smtClean="0"/>
                        <a:t>소스코드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4</a:t>
                      </a:r>
                      <a:endParaRPr lang="ko-KR" altLang="en-US" sz="1400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3233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과제</a:t>
            </a:r>
            <a:r>
              <a:rPr lang="en-US" altLang="ko-KR" dirty="0" smtClean="0"/>
              <a:t>(11</a:t>
            </a:r>
            <a:r>
              <a:rPr lang="ko-KR" altLang="en-US" dirty="0" smtClean="0"/>
              <a:t>주차 </a:t>
            </a:r>
            <a:r>
              <a:rPr lang="ko-KR" altLang="en-US" dirty="0"/>
              <a:t>제출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26662" y="2003831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블루투스</a:t>
            </a:r>
            <a:endParaRPr lang="en-US" altLang="ko-KR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작동원리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센서종류</a:t>
            </a:r>
            <a:r>
              <a:rPr lang="en-US" altLang="ko-KR" dirty="0" smtClean="0"/>
              <a:t> / </a:t>
            </a:r>
            <a:r>
              <a:rPr lang="ko-KR" altLang="en-US" dirty="0" smtClean="0"/>
              <a:t>적용분야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6662" y="4232743"/>
            <a:ext cx="3435556" cy="1287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/>
              <a:t>로봇 구동 알고리즘 설명</a:t>
            </a:r>
            <a:endParaRPr lang="en-US" altLang="ko-KR" dirty="0" smtClean="0"/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dirty="0" smtClean="0"/>
              <a:t>Source Code</a:t>
            </a: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 smtClean="0"/>
              <a:t>순서도</a:t>
            </a:r>
            <a:endParaRPr lang="en-US" altLang="ko-KR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3929578" y="4180999"/>
            <a:ext cx="36828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Discussion</a:t>
            </a:r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기술적 문제점</a:t>
            </a:r>
            <a:endParaRPr lang="en-US" altLang="ko-KR" dirty="0"/>
          </a:p>
          <a:p>
            <a:pPr marL="1257300" lvl="2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dirty="0"/>
              <a:t>문제 해결 방안</a:t>
            </a:r>
          </a:p>
        </p:txBody>
      </p:sp>
      <p:sp>
        <p:nvSpPr>
          <p:cNvPr id="8" name="모서리가 둥근 직사각형 7"/>
          <p:cNvSpPr/>
          <p:nvPr/>
        </p:nvSpPr>
        <p:spPr>
          <a:xfrm>
            <a:off x="-155864" y="1346120"/>
            <a:ext cx="2213264" cy="4001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1968" y="1346120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예비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레포트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-168824" y="3538523"/>
            <a:ext cx="2213264" cy="4001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9008" y="3538523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>
                <a:solidFill>
                  <a:schemeClr val="bg1"/>
                </a:solidFill>
              </a:rPr>
              <a:t>결과 </a:t>
            </a:r>
            <a:r>
              <a:rPr lang="ko-KR" altLang="en-US" sz="2000" b="1" dirty="0" err="1" smtClean="0">
                <a:solidFill>
                  <a:schemeClr val="bg1"/>
                </a:solidFill>
              </a:rPr>
              <a:t>레포트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93789" y="1099898"/>
            <a:ext cx="3595856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다</a:t>
            </a:r>
            <a:r>
              <a:rPr lang="ko-KR" altLang="en-US" sz="2000" dirty="0"/>
              <a:t>음</a:t>
            </a:r>
            <a:r>
              <a:rPr lang="ko-KR" altLang="en-US" sz="2000" dirty="0" smtClean="0"/>
              <a:t>주 </a:t>
            </a:r>
            <a:r>
              <a:rPr lang="ko-KR" altLang="en-US" sz="2000" b="1" dirty="0" smtClean="0">
                <a:solidFill>
                  <a:srgbClr val="FF0000"/>
                </a:solidFill>
              </a:rPr>
              <a:t>일요일</a:t>
            </a:r>
            <a:r>
              <a:rPr lang="ko-KR" altLang="en-US" sz="2000" dirty="0" smtClean="0"/>
              <a:t>까지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rgbClr val="0070C0"/>
                </a:solidFill>
              </a:rPr>
              <a:t>hshhln5@gmail.com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에 제출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513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</a:t>
            </a:r>
            <a:r>
              <a:rPr lang="en-US" altLang="ko-KR" dirty="0" smtClean="0"/>
              <a:t>(Encoder)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2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451486" y="1276456"/>
            <a:ext cx="4788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 err="1" smtClean="0"/>
              <a:t>엔코</a:t>
            </a:r>
            <a:r>
              <a:rPr lang="ko-KR" altLang="en-US" dirty="0" err="1"/>
              <a:t>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	</a:t>
            </a:r>
            <a:r>
              <a:rPr lang="en-US" altLang="ko-KR" dirty="0" smtClean="0"/>
              <a:t>: </a:t>
            </a:r>
            <a:r>
              <a:rPr lang="ko-KR" altLang="en-US" dirty="0" smtClean="0"/>
              <a:t>물체의 위치 혹은 속도를 출력하는 센서</a:t>
            </a:r>
            <a:endParaRPr lang="en-US" altLang="ko-KR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직사각형 6"/>
              <p:cNvSpPr/>
              <p:nvPr/>
            </p:nvSpPr>
            <p:spPr>
              <a:xfrm>
                <a:off x="3784601" y="2314354"/>
                <a:ext cx="5359400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모터의 회전 방향과 각도를 출력</a:t>
                </a:r>
                <a:r>
                  <a:rPr lang="en-US" altLang="ko-KR" sz="1600" dirty="0" smtClean="0"/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smtClean="0"/>
                  <a:t>로봇의 모터를 정밀하게 제어하기 위해 주로 사용</a:t>
                </a:r>
                <a:endParaRPr lang="en-US" altLang="ko-KR" sz="1600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 err="1" smtClean="0"/>
                  <a:t>서보</a:t>
                </a:r>
                <a:r>
                  <a:rPr lang="ko-KR" altLang="en-US" sz="1600" dirty="0" smtClean="0"/>
                  <a:t> 모터 내부에 </a:t>
                </a:r>
                <a:r>
                  <a:rPr lang="ko-KR" altLang="en-US" sz="1600" dirty="0" err="1" smtClean="0"/>
                  <a:t>엔코더</a:t>
                </a:r>
                <a:r>
                  <a:rPr lang="ko-KR" altLang="en-US" sz="1600" dirty="0"/>
                  <a:t> </a:t>
                </a:r>
                <a:r>
                  <a:rPr lang="ko-KR" altLang="en-US" sz="1600" dirty="0" smtClean="0"/>
                  <a:t>내장</a:t>
                </a:r>
                <a:endParaRPr lang="en-US" altLang="ko-KR" sz="1600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ko-KR" sz="1600" dirty="0" smtClean="0"/>
                  <a:t>1</a:t>
                </a:r>
                <a:r>
                  <a:rPr lang="ko-KR" altLang="en-US" sz="1600" dirty="0" smtClean="0"/>
                  <a:t>도 단위로 </a:t>
                </a:r>
                <a:r>
                  <a:rPr lang="ko-KR" altLang="en-US" sz="1600" dirty="0" err="1" smtClean="0"/>
                  <a:t>엔코더</a:t>
                </a:r>
                <a:r>
                  <a:rPr lang="ko-KR" altLang="en-US" sz="1600" dirty="0" smtClean="0"/>
                  <a:t> 값 출력 </a:t>
                </a:r>
                <a:r>
                  <a:rPr lang="en-US" altLang="ko-KR" sz="1600" dirty="0" smtClean="0"/>
                  <a:t>( </a:t>
                </a:r>
                <a:r>
                  <a:rPr lang="ko-KR" altLang="en-US" sz="1600" dirty="0" smtClean="0"/>
                  <a:t>작동오차 </a:t>
                </a:r>
                <a:r>
                  <a:rPr lang="en-US" altLang="ko-KR" sz="1600" dirty="0" smtClean="0"/>
                  <a:t>: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/>
                        <a:ea typeface="Cambria Math"/>
                      </a:rPr>
                      <m:t>±</m:t>
                    </m:r>
                  </m:oMath>
                </a14:m>
                <a:r>
                  <a:rPr lang="en-US" altLang="ko-KR" sz="1600" dirty="0" smtClean="0"/>
                  <a:t>1</a:t>
                </a:r>
                <a:r>
                  <a:rPr lang="ko-KR" altLang="en-US" sz="1600" dirty="0" smtClean="0"/>
                  <a:t>도 </a:t>
                </a:r>
                <a:r>
                  <a:rPr lang="en-US" altLang="ko-KR" sz="1600" dirty="0" smtClean="0"/>
                  <a:t>)</a:t>
                </a:r>
              </a:p>
            </p:txBody>
          </p:sp>
        </mc:Choice>
        <mc:Fallback xmlns="">
          <p:sp>
            <p:nvSpPr>
              <p:cNvPr id="7" name="직사각형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01" y="2314354"/>
                <a:ext cx="5359400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455" b="-15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36324264" descr="EMB000014aca22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72442"/>
            <a:ext cx="2816771" cy="19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26895"/>
            <a:ext cx="3615267" cy="215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84600" y="4071409"/>
            <a:ext cx="3517310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ko-KR" altLang="en-US" sz="1600" dirty="0" err="1" smtClean="0"/>
              <a:t>엔코더를</a:t>
            </a:r>
            <a:r>
              <a:rPr lang="ko-KR" altLang="en-US" sz="1600" dirty="0" smtClean="0"/>
              <a:t> 활용한 모터 응용</a:t>
            </a:r>
            <a:endParaRPr lang="en-US" altLang="ko-KR" sz="16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원하는 각 만큼 모터 회전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바퀴를 원하는 회전 수 만큼 회전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smtClean="0"/>
              <a:t>계산을 통해 원하는 거리 이동</a:t>
            </a:r>
            <a:endParaRPr lang="en-US" altLang="ko-KR" sz="1400" dirty="0" smtClean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dirty="0" err="1" smtClean="0"/>
              <a:t>회전량</a:t>
            </a:r>
            <a:r>
              <a:rPr lang="ko-KR" altLang="en-US" sz="1400" dirty="0" smtClean="0"/>
              <a:t> 체크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650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  <p:pic>
        <p:nvPicPr>
          <p:cNvPr id="3076" name="Picture 4" descr="C:\Users\user\Desktop\C360_2014-09-18-17-00-07-909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423" t="26142" r="7310" b="14506"/>
          <a:stretch/>
        </p:blipFill>
        <p:spPr bwMode="auto">
          <a:xfrm>
            <a:off x="397808" y="1548033"/>
            <a:ext cx="1967150" cy="182899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user\Desktop\C360_2014-09-18-17-00-20-657.jpg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822" t="16512" r="11953" b="40587"/>
          <a:stretch/>
        </p:blipFill>
        <p:spPr bwMode="auto">
          <a:xfrm>
            <a:off x="3082567" y="1548033"/>
            <a:ext cx="1994541" cy="1828987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283294" y="1113134"/>
            <a:ext cx="2185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1. Output </a:t>
            </a:r>
            <a:r>
              <a:rPr lang="ko-KR" altLang="en-US" dirty="0" smtClean="0"/>
              <a:t>포트 연결</a:t>
            </a:r>
            <a:endParaRPr lang="en-US" altLang="ko-KR" dirty="0"/>
          </a:p>
        </p:txBody>
      </p:sp>
      <p:sp>
        <p:nvSpPr>
          <p:cNvPr id="7" name="직사각형 6"/>
          <p:cNvSpPr/>
          <p:nvPr/>
        </p:nvSpPr>
        <p:spPr>
          <a:xfrm>
            <a:off x="3316327" y="1113134"/>
            <a:ext cx="1527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2. View </a:t>
            </a:r>
            <a:r>
              <a:rPr lang="ko-KR" altLang="en-US" dirty="0"/>
              <a:t>메뉴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38321" y="1113134"/>
            <a:ext cx="2826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3. Motor Encoder ( D / R )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903195" y="3699873"/>
            <a:ext cx="13901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4. Port </a:t>
            </a:r>
            <a:r>
              <a:rPr lang="ko-KR" altLang="en-US" dirty="0"/>
              <a:t>선택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4611389" y="3699873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5. Result</a:t>
            </a:r>
            <a:endParaRPr lang="ko-KR" altLang="en-US" dirty="0"/>
          </a:p>
        </p:txBody>
      </p:sp>
      <p:cxnSp>
        <p:nvCxnSpPr>
          <p:cNvPr id="12" name="직선 화살표 연결선 11"/>
          <p:cNvCxnSpPr>
            <a:stCxn id="3076" idx="3"/>
            <a:endCxn id="3077" idx="1"/>
          </p:cNvCxnSpPr>
          <p:nvPr/>
        </p:nvCxnSpPr>
        <p:spPr>
          <a:xfrm flipV="1">
            <a:off x="2364958" y="2462527"/>
            <a:ext cx="717609" cy="1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3077" idx="3"/>
            <a:endCxn id="7171" idx="1"/>
          </p:cNvCxnSpPr>
          <p:nvPr/>
        </p:nvCxnSpPr>
        <p:spPr>
          <a:xfrm>
            <a:off x="5077108" y="2462527"/>
            <a:ext cx="670170" cy="3757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1068424" y="5014478"/>
            <a:ext cx="546259" cy="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3696862" y="5014478"/>
            <a:ext cx="504701" cy="0"/>
          </a:xfrm>
          <a:prstGeom prst="straightConnector1">
            <a:avLst/>
          </a:prstGeom>
          <a:ln w="57150"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171" name="Picture 3" descr="C:\Users\user\Desktop\C360_2014-11-10-04-31-48-812.jpg"/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805" t="23247" r="19818" b="45233"/>
          <a:stretch/>
        </p:blipFill>
        <p:spPr bwMode="auto">
          <a:xfrm>
            <a:off x="5747278" y="1519005"/>
            <a:ext cx="2079381" cy="189455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user\Desktop\C360_2014-11-10-04-32-00-447.jpg"/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586" t="33697" r="21059" b="42347"/>
          <a:stretch/>
        </p:blipFill>
        <p:spPr bwMode="auto">
          <a:xfrm>
            <a:off x="1614683" y="4177494"/>
            <a:ext cx="2079380" cy="18504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Picture 5" descr="C:\Users\user\Desktop\C360_2014-11-10-04-32-35-902.jpg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035" t="18077" r="20364" b="50480"/>
          <a:stretch/>
        </p:blipFill>
        <p:spPr bwMode="auto">
          <a:xfrm>
            <a:off x="4201563" y="4177494"/>
            <a:ext cx="2079381" cy="185045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4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25072"/>
            <a:ext cx="4458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1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원하는 각도만큼 바퀴 회전</a:t>
            </a:r>
            <a:endParaRPr lang="en-US" altLang="ko-KR" sz="20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0" y="1479675"/>
            <a:ext cx="3392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조건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한 바퀴</a:t>
            </a:r>
            <a:r>
              <a:rPr lang="en-US" altLang="ko-KR" sz="1400" dirty="0" smtClean="0"/>
              <a:t>(360</a:t>
            </a:r>
            <a:r>
              <a:rPr lang="ko-KR" altLang="en-US" sz="1400" dirty="0" smtClean="0"/>
              <a:t>도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회전한 후 정지</a:t>
            </a:r>
            <a:endParaRPr lang="ko-KR" altLang="en-US" sz="1400" dirty="0"/>
          </a:p>
        </p:txBody>
      </p:sp>
      <p:sp>
        <p:nvSpPr>
          <p:cNvPr id="112" name="순서도: 수행의 시작/종료 111"/>
          <p:cNvSpPr/>
          <p:nvPr/>
        </p:nvSpPr>
        <p:spPr>
          <a:xfrm>
            <a:off x="647976" y="2030573"/>
            <a:ext cx="1200862" cy="42966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</a:t>
            </a:r>
            <a:r>
              <a:rPr lang="ko-KR" altLang="en-US" dirty="0"/>
              <a:t>작</a:t>
            </a:r>
          </a:p>
        </p:txBody>
      </p:sp>
      <p:cxnSp>
        <p:nvCxnSpPr>
          <p:cNvPr id="72" name="직선 화살표 연결선 71"/>
          <p:cNvCxnSpPr>
            <a:stCxn id="33" idx="2"/>
          </p:cNvCxnSpPr>
          <p:nvPr/>
        </p:nvCxnSpPr>
        <p:spPr>
          <a:xfrm>
            <a:off x="1240854" y="4076693"/>
            <a:ext cx="0" cy="34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2"/>
            <a:endCxn id="33" idx="0"/>
          </p:cNvCxnSpPr>
          <p:nvPr/>
        </p:nvCxnSpPr>
        <p:spPr>
          <a:xfrm flipH="1">
            <a:off x="1240854" y="3247134"/>
            <a:ext cx="5097" cy="336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/>
          <p:cNvSpPr/>
          <p:nvPr/>
        </p:nvSpPr>
        <p:spPr>
          <a:xfrm>
            <a:off x="670948" y="3583950"/>
            <a:ext cx="1139812" cy="49274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전진</a:t>
            </a:r>
            <a:endParaRPr lang="en-US" altLang="ko-KR" sz="1400" dirty="0" smtClean="0"/>
          </a:p>
        </p:txBody>
      </p:sp>
      <p:cxnSp>
        <p:nvCxnSpPr>
          <p:cNvPr id="34" name="직선 화살표 연결선 33"/>
          <p:cNvCxnSpPr>
            <a:stCxn id="112" idx="2"/>
            <a:endCxn id="35" idx="0"/>
          </p:cNvCxnSpPr>
          <p:nvPr/>
        </p:nvCxnSpPr>
        <p:spPr>
          <a:xfrm flipH="1">
            <a:off x="1245951" y="2460239"/>
            <a:ext cx="2456" cy="294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순서도: 처리 34"/>
          <p:cNvSpPr/>
          <p:nvPr/>
        </p:nvSpPr>
        <p:spPr>
          <a:xfrm>
            <a:off x="676045" y="2754391"/>
            <a:ext cx="1139812" cy="49274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엔코더</a:t>
            </a:r>
            <a:endParaRPr lang="en-US" altLang="ko-KR" sz="1400" dirty="0" smtClean="0"/>
          </a:p>
          <a:p>
            <a:pPr algn="ctr"/>
            <a:r>
              <a:rPr lang="ko-KR" altLang="en-US" sz="1400" dirty="0" smtClean="0"/>
              <a:t>초기</a:t>
            </a:r>
            <a:r>
              <a:rPr lang="ko-KR" altLang="en-US" sz="1400" dirty="0"/>
              <a:t>화</a:t>
            </a:r>
          </a:p>
        </p:txBody>
      </p:sp>
      <p:cxnSp>
        <p:nvCxnSpPr>
          <p:cNvPr id="9" name="직선 연결선 8"/>
          <p:cNvCxnSpPr/>
          <p:nvPr/>
        </p:nvCxnSpPr>
        <p:spPr>
          <a:xfrm>
            <a:off x="1930401" y="4779939"/>
            <a:ext cx="298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18108" y="3415542"/>
            <a:ext cx="0" cy="1359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272591" y="3415542"/>
            <a:ext cx="956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140" y="4664523"/>
            <a:ext cx="1236237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050" dirty="0" err="1" smtClean="0"/>
              <a:t>엔코더값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&lt; 360</a:t>
            </a:r>
            <a:r>
              <a:rPr lang="ko-KR" altLang="en-US" sz="1050" dirty="0" smtClean="0"/>
              <a:t>도</a:t>
            </a:r>
            <a:endParaRPr lang="ko-KR" altLang="en-US" sz="1050" dirty="0"/>
          </a:p>
        </p:txBody>
      </p:sp>
      <p:sp>
        <p:nvSpPr>
          <p:cNvPr id="20" name="순서도: 판단 19"/>
          <p:cNvSpPr/>
          <p:nvPr/>
        </p:nvSpPr>
        <p:spPr>
          <a:xfrm>
            <a:off x="556403" y="4429086"/>
            <a:ext cx="1373998" cy="701707"/>
          </a:xfrm>
          <a:prstGeom prst="flowChartDecis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648360" y="5501906"/>
            <a:ext cx="1200862" cy="42966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20" idx="2"/>
            <a:endCxn id="27" idx="0"/>
          </p:cNvCxnSpPr>
          <p:nvPr/>
        </p:nvCxnSpPr>
        <p:spPr>
          <a:xfrm>
            <a:off x="1243402" y="5130793"/>
            <a:ext cx="5389" cy="371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21934" y="44375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Y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5215" y="513079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pic>
        <p:nvPicPr>
          <p:cNvPr id="1026" name="Picture 2" descr="G: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2275" y="2545578"/>
            <a:ext cx="4170198" cy="25852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590924" y="3019812"/>
            <a:ext cx="2337435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77374" y="2030573"/>
            <a:ext cx="2820003" cy="27699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모터의 </a:t>
            </a:r>
            <a:r>
              <a:rPr lang="ko-KR" altLang="en-US" sz="1200" dirty="0" err="1" smtClean="0"/>
              <a:t>엔코더</a:t>
            </a:r>
            <a:r>
              <a:rPr lang="ko-KR" altLang="en-US" sz="1200" dirty="0" smtClean="0"/>
              <a:t> 값이 저장되는 내장변수</a:t>
            </a:r>
            <a:endParaRPr lang="ko-KR" altLang="en-US" sz="1200" dirty="0"/>
          </a:p>
        </p:txBody>
      </p:sp>
      <p:cxnSp>
        <p:nvCxnSpPr>
          <p:cNvPr id="8" name="구부러진 연결선 7"/>
          <p:cNvCxnSpPr>
            <a:stCxn id="3" idx="0"/>
            <a:endCxn id="6" idx="1"/>
          </p:cNvCxnSpPr>
          <p:nvPr/>
        </p:nvCxnSpPr>
        <p:spPr>
          <a:xfrm rot="5400000" flipH="1" flipV="1">
            <a:off x="4693139" y="2235577"/>
            <a:ext cx="850739" cy="71773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3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25072"/>
            <a:ext cx="47708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2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원하는 각도만큼 바퀴 회전</a:t>
            </a:r>
            <a:r>
              <a:rPr lang="en-US" altLang="ko-KR" sz="2000" b="1" dirty="0" smtClean="0"/>
              <a:t>(2)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0" y="1479675"/>
            <a:ext cx="50241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조건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한 바퀴</a:t>
            </a:r>
            <a:r>
              <a:rPr lang="en-US" altLang="ko-KR" sz="1400" dirty="0" smtClean="0"/>
              <a:t>(360</a:t>
            </a:r>
            <a:r>
              <a:rPr lang="ko-KR" altLang="en-US" sz="1400" dirty="0" smtClean="0"/>
              <a:t>도</a:t>
            </a:r>
            <a:r>
              <a:rPr lang="en-US" altLang="ko-KR" sz="1400" dirty="0" smtClean="0"/>
              <a:t>) </a:t>
            </a:r>
            <a:r>
              <a:rPr lang="ko-KR" altLang="en-US" sz="1400" dirty="0" smtClean="0"/>
              <a:t>회전한 후 정지 </a:t>
            </a:r>
            <a:r>
              <a:rPr lang="en-US" altLang="ko-KR" sz="1400" dirty="0" smtClean="0">
                <a:sym typeface="Wingdings" panose="05000000000000000000" pitchFamily="2" charset="2"/>
              </a:rPr>
              <a:t> </a:t>
            </a:r>
            <a:r>
              <a:rPr lang="ko-KR" altLang="en-US" sz="1400" dirty="0" smtClean="0">
                <a:sym typeface="Wingdings" panose="05000000000000000000" pitchFamily="2" charset="2"/>
              </a:rPr>
              <a:t>보다 정밀한 제어</a:t>
            </a:r>
            <a:endParaRPr lang="ko-KR" altLang="en-US" sz="1400" dirty="0"/>
          </a:p>
        </p:txBody>
      </p:sp>
      <p:sp>
        <p:nvSpPr>
          <p:cNvPr id="112" name="순서도: 수행의 시작/종료 111"/>
          <p:cNvSpPr/>
          <p:nvPr/>
        </p:nvSpPr>
        <p:spPr>
          <a:xfrm>
            <a:off x="647976" y="2030573"/>
            <a:ext cx="1200862" cy="42966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시</a:t>
            </a:r>
            <a:r>
              <a:rPr lang="ko-KR" altLang="en-US" dirty="0"/>
              <a:t>작</a:t>
            </a:r>
          </a:p>
        </p:txBody>
      </p:sp>
      <p:cxnSp>
        <p:nvCxnSpPr>
          <p:cNvPr id="72" name="직선 화살표 연결선 71"/>
          <p:cNvCxnSpPr>
            <a:stCxn id="33" idx="2"/>
          </p:cNvCxnSpPr>
          <p:nvPr/>
        </p:nvCxnSpPr>
        <p:spPr>
          <a:xfrm>
            <a:off x="1240854" y="4076693"/>
            <a:ext cx="0" cy="34938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35" idx="2"/>
            <a:endCxn id="33" idx="0"/>
          </p:cNvCxnSpPr>
          <p:nvPr/>
        </p:nvCxnSpPr>
        <p:spPr>
          <a:xfrm flipH="1">
            <a:off x="1240854" y="3247134"/>
            <a:ext cx="5097" cy="336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/>
          <p:cNvSpPr/>
          <p:nvPr/>
        </p:nvSpPr>
        <p:spPr>
          <a:xfrm>
            <a:off x="670948" y="3583950"/>
            <a:ext cx="1139812" cy="49274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전진</a:t>
            </a:r>
            <a:endParaRPr lang="en-US" altLang="ko-KR" sz="1400" dirty="0" smtClean="0"/>
          </a:p>
        </p:txBody>
      </p:sp>
      <p:cxnSp>
        <p:nvCxnSpPr>
          <p:cNvPr id="34" name="직선 화살표 연결선 33"/>
          <p:cNvCxnSpPr>
            <a:stCxn id="112" idx="2"/>
            <a:endCxn id="35" idx="0"/>
          </p:cNvCxnSpPr>
          <p:nvPr/>
        </p:nvCxnSpPr>
        <p:spPr>
          <a:xfrm flipH="1">
            <a:off x="1245951" y="2460239"/>
            <a:ext cx="2456" cy="29415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순서도: 처리 34"/>
          <p:cNvSpPr/>
          <p:nvPr/>
        </p:nvSpPr>
        <p:spPr>
          <a:xfrm>
            <a:off x="676045" y="2754391"/>
            <a:ext cx="1139812" cy="49274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/>
              <a:t>엔코더</a:t>
            </a:r>
            <a:endParaRPr lang="en-US" altLang="ko-KR" sz="1400" dirty="0" smtClean="0"/>
          </a:p>
          <a:p>
            <a:pPr algn="ctr"/>
            <a:r>
              <a:rPr lang="ko-KR" altLang="en-US" sz="1400" dirty="0" err="1" smtClean="0"/>
              <a:t>목표치설정</a:t>
            </a:r>
            <a:endParaRPr lang="ko-KR" altLang="en-US" sz="1400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930401" y="4779939"/>
            <a:ext cx="298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218108" y="3415542"/>
            <a:ext cx="0" cy="13592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272591" y="3415542"/>
            <a:ext cx="956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639140" y="4664523"/>
            <a:ext cx="1236237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050" dirty="0" err="1" smtClean="0"/>
              <a:t>엔코더값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&lt; 360</a:t>
            </a:r>
            <a:r>
              <a:rPr lang="ko-KR" altLang="en-US" sz="1050" dirty="0" smtClean="0"/>
              <a:t>도</a:t>
            </a:r>
            <a:endParaRPr lang="ko-KR" altLang="en-US" sz="1050" dirty="0"/>
          </a:p>
        </p:txBody>
      </p:sp>
      <p:sp>
        <p:nvSpPr>
          <p:cNvPr id="20" name="순서도: 판단 19"/>
          <p:cNvSpPr/>
          <p:nvPr/>
        </p:nvSpPr>
        <p:spPr>
          <a:xfrm>
            <a:off x="556403" y="4429086"/>
            <a:ext cx="1373998" cy="701707"/>
          </a:xfrm>
          <a:prstGeom prst="flowChartDecis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648360" y="5501906"/>
            <a:ext cx="1200862" cy="429666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종료</a:t>
            </a:r>
            <a:endParaRPr lang="ko-KR" altLang="en-US" dirty="0"/>
          </a:p>
        </p:txBody>
      </p:sp>
      <p:cxnSp>
        <p:nvCxnSpPr>
          <p:cNvPr id="28" name="직선 화살표 연결선 27"/>
          <p:cNvCxnSpPr>
            <a:stCxn id="20" idx="2"/>
            <a:endCxn id="27" idx="0"/>
          </p:cNvCxnSpPr>
          <p:nvPr/>
        </p:nvCxnSpPr>
        <p:spPr>
          <a:xfrm>
            <a:off x="1243402" y="5130793"/>
            <a:ext cx="5389" cy="371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921934" y="4437553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Y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375215" y="5130793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grpSp>
        <p:nvGrpSpPr>
          <p:cNvPr id="3" name="그룹 2"/>
          <p:cNvGrpSpPr/>
          <p:nvPr/>
        </p:nvGrpSpPr>
        <p:grpSpPr>
          <a:xfrm>
            <a:off x="2974796" y="2668054"/>
            <a:ext cx="4705350" cy="2250385"/>
            <a:chOff x="3235374" y="2880408"/>
            <a:chExt cx="4705350" cy="2250385"/>
          </a:xfrm>
        </p:grpSpPr>
        <p:pic>
          <p:nvPicPr>
            <p:cNvPr id="2051" name="Picture 3" descr="G:\2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374" y="2880408"/>
              <a:ext cx="4705350" cy="225038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5952" y="3384550"/>
              <a:ext cx="4184194" cy="589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" name="모서리가 둥근 직사각형 28"/>
          <p:cNvSpPr/>
          <p:nvPr/>
        </p:nvSpPr>
        <p:spPr>
          <a:xfrm>
            <a:off x="3235374" y="3211582"/>
            <a:ext cx="3296451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380811" y="2142460"/>
            <a:ext cx="3719288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천천히 모터를 정지시키며</a:t>
            </a:r>
            <a:endParaRPr lang="en-US" altLang="ko-KR" sz="1200" dirty="0" smtClean="0"/>
          </a:p>
          <a:p>
            <a:r>
              <a:rPr lang="ko-KR" altLang="en-US" sz="1200" dirty="0" smtClean="0"/>
              <a:t>목표 값을 지나면 전원이 들어가지 않는 상태로 바꿈</a:t>
            </a:r>
            <a:endParaRPr lang="ko-KR" altLang="en-US" sz="1200" dirty="0"/>
          </a:p>
        </p:txBody>
      </p:sp>
      <p:cxnSp>
        <p:nvCxnSpPr>
          <p:cNvPr id="31" name="구부러진 연결선 30"/>
          <p:cNvCxnSpPr>
            <a:stCxn id="29" idx="0"/>
            <a:endCxn id="30" idx="1"/>
          </p:cNvCxnSpPr>
          <p:nvPr/>
        </p:nvCxnSpPr>
        <p:spPr>
          <a:xfrm rot="5400000" flipH="1" flipV="1">
            <a:off x="4713061" y="2543833"/>
            <a:ext cx="838289" cy="497211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41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25072"/>
            <a:ext cx="38747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3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원하는 거리만큼 전진</a:t>
            </a:r>
            <a:endParaRPr lang="en-US" altLang="ko-KR" sz="2000" b="1" dirty="0" smtClean="0"/>
          </a:p>
        </p:txBody>
      </p:sp>
      <p:sp>
        <p:nvSpPr>
          <p:cNvPr id="69" name="TextBox 68"/>
          <p:cNvSpPr txBox="1"/>
          <p:nvPr/>
        </p:nvSpPr>
        <p:spPr>
          <a:xfrm>
            <a:off x="0" y="1479675"/>
            <a:ext cx="4905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/>
              <a:t>조건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바퀴지름 </a:t>
            </a:r>
            <a:r>
              <a:rPr lang="en-US" altLang="ko-KR" sz="1400" dirty="0" smtClean="0"/>
              <a:t>– 56mm / 200mm </a:t>
            </a:r>
            <a:r>
              <a:rPr lang="ko-KR" altLang="en-US" sz="1400" dirty="0" smtClean="0"/>
              <a:t>전진하고 정지시킬 것</a:t>
            </a:r>
            <a:endParaRPr lang="ko-KR" altLang="en-US" sz="1400" dirty="0"/>
          </a:p>
        </p:txBody>
      </p:sp>
      <p:sp>
        <p:nvSpPr>
          <p:cNvPr id="112" name="순서도: 수행의 시작/종료 111"/>
          <p:cNvSpPr/>
          <p:nvPr/>
        </p:nvSpPr>
        <p:spPr>
          <a:xfrm>
            <a:off x="783448" y="1975464"/>
            <a:ext cx="1200862" cy="31817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시</a:t>
            </a:r>
            <a:r>
              <a:rPr lang="ko-KR" altLang="en-US" sz="1600" dirty="0"/>
              <a:t>작</a:t>
            </a:r>
          </a:p>
        </p:txBody>
      </p:sp>
      <p:cxnSp>
        <p:nvCxnSpPr>
          <p:cNvPr id="72" name="직선 화살표 연결선 71"/>
          <p:cNvCxnSpPr>
            <a:stCxn id="33" idx="2"/>
            <a:endCxn id="20" idx="0"/>
          </p:cNvCxnSpPr>
          <p:nvPr/>
        </p:nvCxnSpPr>
        <p:spPr>
          <a:xfrm>
            <a:off x="1376326" y="4595281"/>
            <a:ext cx="2548" cy="22225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41" idx="2"/>
            <a:endCxn id="33" idx="0"/>
          </p:cNvCxnSpPr>
          <p:nvPr/>
        </p:nvCxnSpPr>
        <p:spPr>
          <a:xfrm>
            <a:off x="1376326" y="4080939"/>
            <a:ext cx="0" cy="24764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/>
          <p:cNvSpPr/>
          <p:nvPr/>
        </p:nvSpPr>
        <p:spPr>
          <a:xfrm>
            <a:off x="806420" y="4328588"/>
            <a:ext cx="1139812" cy="266693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전진</a:t>
            </a:r>
            <a:endParaRPr lang="en-US" altLang="ko-KR" sz="1200" dirty="0" smtClean="0"/>
          </a:p>
        </p:txBody>
      </p:sp>
      <p:cxnSp>
        <p:nvCxnSpPr>
          <p:cNvPr id="34" name="직선 화살표 연결선 33"/>
          <p:cNvCxnSpPr>
            <a:stCxn id="112" idx="2"/>
            <a:endCxn id="35" idx="0"/>
          </p:cNvCxnSpPr>
          <p:nvPr/>
        </p:nvCxnSpPr>
        <p:spPr>
          <a:xfrm flipH="1">
            <a:off x="1381423" y="2293636"/>
            <a:ext cx="2456" cy="2221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순서도: 처리 34"/>
          <p:cNvSpPr/>
          <p:nvPr/>
        </p:nvSpPr>
        <p:spPr>
          <a:xfrm>
            <a:off x="811517" y="2515820"/>
            <a:ext cx="1139812" cy="319009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목표거리입력</a:t>
            </a:r>
            <a:endParaRPr lang="en-US" altLang="ko-KR" sz="1200" dirty="0" smtClean="0"/>
          </a:p>
        </p:txBody>
      </p:sp>
      <p:cxnSp>
        <p:nvCxnSpPr>
          <p:cNvPr id="9" name="직선 연결선 8"/>
          <p:cNvCxnSpPr/>
          <p:nvPr/>
        </p:nvCxnSpPr>
        <p:spPr>
          <a:xfrm>
            <a:off x="2072861" y="5109635"/>
            <a:ext cx="298735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V="1">
            <a:off x="2371596" y="4204763"/>
            <a:ext cx="0" cy="92598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>
            <a:off x="1420520" y="4210355"/>
            <a:ext cx="9565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752972" y="4982677"/>
            <a:ext cx="1279517" cy="2539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 algn="ctr"/>
            <a:r>
              <a:rPr lang="ko-KR" altLang="en-US" sz="1050" dirty="0" err="1" smtClean="0"/>
              <a:t>엔코더값</a:t>
            </a:r>
            <a:r>
              <a:rPr lang="ko-KR" altLang="en-US" sz="1050" dirty="0" smtClean="0"/>
              <a:t> </a:t>
            </a:r>
            <a:r>
              <a:rPr lang="en-US" altLang="ko-KR" sz="1050" dirty="0" smtClean="0"/>
              <a:t>&lt; </a:t>
            </a:r>
            <a:r>
              <a:rPr lang="ko-KR" altLang="en-US" sz="1050" dirty="0" err="1" smtClean="0"/>
              <a:t>목표값</a:t>
            </a:r>
            <a:endParaRPr lang="ko-KR" altLang="en-US" sz="1050" dirty="0"/>
          </a:p>
        </p:txBody>
      </p:sp>
      <p:sp>
        <p:nvSpPr>
          <p:cNvPr id="20" name="순서도: 판단 19"/>
          <p:cNvSpPr/>
          <p:nvPr/>
        </p:nvSpPr>
        <p:spPr>
          <a:xfrm>
            <a:off x="691875" y="4817539"/>
            <a:ext cx="1373998" cy="584193"/>
          </a:xfrm>
          <a:prstGeom prst="flowChartDecision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783832" y="5645845"/>
            <a:ext cx="1200862" cy="29776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종</a:t>
            </a:r>
            <a:r>
              <a:rPr lang="ko-KR" altLang="en-US" sz="1600"/>
              <a:t>료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20" idx="2"/>
            <a:endCxn id="27" idx="0"/>
          </p:cNvCxnSpPr>
          <p:nvPr/>
        </p:nvCxnSpPr>
        <p:spPr>
          <a:xfrm>
            <a:off x="1378874" y="5401732"/>
            <a:ext cx="5389" cy="244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050674" y="4765290"/>
            <a:ext cx="3209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Y</a:t>
            </a:r>
            <a:endParaRPr lang="ko-KR" alt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1510687" y="5274732"/>
            <a:ext cx="3321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/>
              <a:t>N</a:t>
            </a:r>
            <a:endParaRPr lang="ko-KR" altLang="en-US" sz="1600" dirty="0"/>
          </a:p>
        </p:txBody>
      </p:sp>
      <p:sp>
        <p:nvSpPr>
          <p:cNvPr id="29" name="순서도: 처리 28"/>
          <p:cNvSpPr/>
          <p:nvPr/>
        </p:nvSpPr>
        <p:spPr>
          <a:xfrm>
            <a:off x="810124" y="3060707"/>
            <a:ext cx="1139812" cy="406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목표거리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각도로 환산</a:t>
            </a:r>
            <a:endParaRPr lang="en-US" altLang="ko-KR" sz="1200" dirty="0" smtClean="0"/>
          </a:p>
        </p:txBody>
      </p:sp>
      <p:cxnSp>
        <p:nvCxnSpPr>
          <p:cNvPr id="30" name="직선 화살표 연결선 29"/>
          <p:cNvCxnSpPr>
            <a:stCxn id="35" idx="2"/>
            <a:endCxn id="29" idx="0"/>
          </p:cNvCxnSpPr>
          <p:nvPr/>
        </p:nvCxnSpPr>
        <p:spPr>
          <a:xfrm flipH="1">
            <a:off x="1380030" y="2834829"/>
            <a:ext cx="1393" cy="225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/>
          <p:cNvSpPr/>
          <p:nvPr/>
        </p:nvSpPr>
        <p:spPr>
          <a:xfrm>
            <a:off x="806420" y="3686481"/>
            <a:ext cx="1139812" cy="39445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엔코더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목표치설정</a:t>
            </a:r>
            <a:endParaRPr lang="en-US" altLang="ko-KR" sz="1200" dirty="0" smtClean="0"/>
          </a:p>
        </p:txBody>
      </p:sp>
      <p:cxnSp>
        <p:nvCxnSpPr>
          <p:cNvPr id="43" name="직선 화살표 연결선 42"/>
          <p:cNvCxnSpPr>
            <a:stCxn id="29" idx="2"/>
            <a:endCxn id="41" idx="0"/>
          </p:cNvCxnSpPr>
          <p:nvPr/>
        </p:nvCxnSpPr>
        <p:spPr>
          <a:xfrm flipH="1">
            <a:off x="1376326" y="3467107"/>
            <a:ext cx="3704" cy="2193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G:\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1955969"/>
            <a:ext cx="3505200" cy="40168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모서리가 둥근 직사각형 25"/>
          <p:cNvSpPr/>
          <p:nvPr/>
        </p:nvSpPr>
        <p:spPr>
          <a:xfrm>
            <a:off x="4644273" y="4348909"/>
            <a:ext cx="2373747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446810" y="3263907"/>
            <a:ext cx="2624436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캐스트 연산 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강제로 </a:t>
            </a:r>
            <a:r>
              <a:rPr lang="ko-KR" altLang="en-US" sz="1200" dirty="0" err="1" smtClean="0"/>
              <a:t>자료형</a:t>
            </a:r>
            <a:r>
              <a:rPr lang="ko-KR" altLang="en-US" sz="1200" dirty="0" smtClean="0"/>
              <a:t> 바꿈</a:t>
            </a:r>
            <a:endParaRPr lang="en-US" altLang="ko-KR" sz="1200" dirty="0" smtClean="0"/>
          </a:p>
          <a:p>
            <a:r>
              <a:rPr lang="en-US" altLang="ko-KR" sz="1200" dirty="0" smtClean="0"/>
              <a:t>&lt; </a:t>
            </a:r>
            <a:r>
              <a:rPr lang="ko-KR" altLang="en-US" sz="1200" dirty="0" smtClean="0"/>
              <a:t>자동변환 시 왼쪽 </a:t>
            </a:r>
            <a:r>
              <a:rPr lang="ko-KR" altLang="en-US" sz="1200" dirty="0" err="1" smtClean="0"/>
              <a:t>자료형에</a:t>
            </a:r>
            <a:r>
              <a:rPr lang="ko-KR" altLang="en-US" sz="1200" dirty="0" smtClean="0"/>
              <a:t> 맞춤 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cxnSp>
        <p:nvCxnSpPr>
          <p:cNvPr id="37" name="구부러진 연결선 36"/>
          <p:cNvCxnSpPr>
            <a:stCxn id="26" idx="0"/>
            <a:endCxn id="31" idx="1"/>
          </p:cNvCxnSpPr>
          <p:nvPr/>
        </p:nvCxnSpPr>
        <p:spPr>
          <a:xfrm rot="5400000" flipH="1" flipV="1">
            <a:off x="5711894" y="3613994"/>
            <a:ext cx="854169" cy="6156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01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25072"/>
            <a:ext cx="4629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4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/>
              <a:t> </a:t>
            </a:r>
            <a:r>
              <a:rPr lang="en-US" altLang="ko-KR" sz="2000" b="1" dirty="0" smtClean="0"/>
              <a:t>PID </a:t>
            </a:r>
            <a:r>
              <a:rPr lang="ko-KR" altLang="en-US" sz="2000" b="1" dirty="0" smtClean="0"/>
              <a:t>제어를 이용한 속도제어</a:t>
            </a:r>
            <a:endParaRPr lang="en-US" altLang="ko-KR" sz="2000" b="1" dirty="0" smtClean="0"/>
          </a:p>
        </p:txBody>
      </p:sp>
      <p:sp>
        <p:nvSpPr>
          <p:cNvPr id="112" name="순서도: 수행의 시작/종료 111"/>
          <p:cNvSpPr/>
          <p:nvPr/>
        </p:nvSpPr>
        <p:spPr>
          <a:xfrm>
            <a:off x="783448" y="1816378"/>
            <a:ext cx="1200862" cy="31817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시</a:t>
            </a:r>
            <a:r>
              <a:rPr lang="ko-KR" altLang="en-US" sz="1600" dirty="0"/>
              <a:t>작</a:t>
            </a:r>
          </a:p>
        </p:txBody>
      </p:sp>
      <p:cxnSp>
        <p:nvCxnSpPr>
          <p:cNvPr id="32" name="직선 화살표 연결선 31"/>
          <p:cNvCxnSpPr>
            <a:stCxn id="41" idx="2"/>
            <a:endCxn id="33" idx="0"/>
          </p:cNvCxnSpPr>
          <p:nvPr/>
        </p:nvCxnSpPr>
        <p:spPr>
          <a:xfrm>
            <a:off x="1376326" y="4293507"/>
            <a:ext cx="0" cy="375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/>
          <p:cNvSpPr/>
          <p:nvPr/>
        </p:nvSpPr>
        <p:spPr>
          <a:xfrm>
            <a:off x="806420" y="4669384"/>
            <a:ext cx="1139812" cy="403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정</a:t>
            </a:r>
            <a:r>
              <a:rPr lang="ko-KR" altLang="en-US" sz="1200" dirty="0"/>
              <a:t>지</a:t>
            </a:r>
            <a:endParaRPr lang="en-US" altLang="ko-KR" sz="1200" dirty="0" smtClean="0"/>
          </a:p>
        </p:txBody>
      </p:sp>
      <p:cxnSp>
        <p:nvCxnSpPr>
          <p:cNvPr id="34" name="직선 화살표 연결선 33"/>
          <p:cNvCxnSpPr>
            <a:stCxn id="112" idx="2"/>
            <a:endCxn id="35" idx="0"/>
          </p:cNvCxnSpPr>
          <p:nvPr/>
        </p:nvCxnSpPr>
        <p:spPr>
          <a:xfrm flipH="1">
            <a:off x="1381423" y="2134550"/>
            <a:ext cx="2456" cy="3110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순서도: 처리 34"/>
          <p:cNvSpPr/>
          <p:nvPr/>
        </p:nvSpPr>
        <p:spPr>
          <a:xfrm>
            <a:off x="811517" y="2445634"/>
            <a:ext cx="1139812" cy="40518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PID</a:t>
            </a:r>
            <a:r>
              <a:rPr lang="ko-KR" altLang="en-US" sz="1200" dirty="0" smtClean="0"/>
              <a:t>속도제어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등</a:t>
            </a:r>
            <a:r>
              <a:rPr lang="ko-KR" altLang="en-US" sz="1200" dirty="0"/>
              <a:t>록</a:t>
            </a:r>
            <a:endParaRPr lang="en-US" altLang="ko-KR" sz="1200" dirty="0" smtClean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775895" y="5435959"/>
            <a:ext cx="1200862" cy="29776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종</a:t>
            </a:r>
            <a:r>
              <a:rPr lang="ko-KR" altLang="en-US" sz="1600"/>
              <a:t>료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33" idx="2"/>
            <a:endCxn id="27" idx="0"/>
          </p:cNvCxnSpPr>
          <p:nvPr/>
        </p:nvCxnSpPr>
        <p:spPr>
          <a:xfrm>
            <a:off x="1376326" y="5073314"/>
            <a:ext cx="0" cy="362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810124" y="3165392"/>
            <a:ext cx="1139812" cy="406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전진</a:t>
            </a:r>
            <a:endParaRPr lang="en-US" altLang="ko-KR" sz="1200" dirty="0" smtClean="0"/>
          </a:p>
        </p:txBody>
      </p:sp>
      <p:cxnSp>
        <p:nvCxnSpPr>
          <p:cNvPr id="30" name="직선 화살표 연결선 29"/>
          <p:cNvCxnSpPr>
            <a:stCxn id="35" idx="2"/>
            <a:endCxn id="29" idx="0"/>
          </p:cNvCxnSpPr>
          <p:nvPr/>
        </p:nvCxnSpPr>
        <p:spPr>
          <a:xfrm flipH="1">
            <a:off x="1380030" y="2850814"/>
            <a:ext cx="1393" cy="314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/>
          <p:cNvSpPr/>
          <p:nvPr/>
        </p:nvSpPr>
        <p:spPr>
          <a:xfrm>
            <a:off x="806420" y="3899049"/>
            <a:ext cx="1139812" cy="39445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일정시간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상태유지</a:t>
            </a:r>
            <a:endParaRPr lang="en-US" altLang="ko-KR" sz="1200" dirty="0" smtClean="0"/>
          </a:p>
        </p:txBody>
      </p:sp>
      <p:cxnSp>
        <p:nvCxnSpPr>
          <p:cNvPr id="43" name="직선 화살표 연결선 42"/>
          <p:cNvCxnSpPr>
            <a:stCxn id="29" idx="2"/>
            <a:endCxn id="41" idx="0"/>
          </p:cNvCxnSpPr>
          <p:nvPr/>
        </p:nvCxnSpPr>
        <p:spPr>
          <a:xfrm flipH="1">
            <a:off x="1376326" y="3571792"/>
            <a:ext cx="3704" cy="327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098" name="Picture 2" descr="G:\4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9"/>
          <a:stretch/>
        </p:blipFill>
        <p:spPr bwMode="auto">
          <a:xfrm>
            <a:off x="3147576" y="2281975"/>
            <a:ext cx="4319587" cy="297266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3315121" y="2710694"/>
            <a:ext cx="3991612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994515" y="1554045"/>
            <a:ext cx="2400016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200" dirty="0" smtClean="0"/>
              <a:t>모터 </a:t>
            </a:r>
            <a:r>
              <a:rPr lang="en-US" altLang="ko-KR" sz="1200" dirty="0" smtClean="0"/>
              <a:t>PID </a:t>
            </a:r>
            <a:r>
              <a:rPr lang="ko-KR" altLang="en-US" sz="1200" dirty="0" smtClean="0"/>
              <a:t>속도제어 설정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mtrSpeedReg</a:t>
            </a:r>
            <a:r>
              <a:rPr lang="en-US" altLang="ko-KR" sz="1200" dirty="0" smtClean="0"/>
              <a:t> : </a:t>
            </a:r>
            <a:r>
              <a:rPr lang="ko-KR" altLang="en-US" sz="1200" dirty="0" smtClean="0"/>
              <a:t>속도제어 설정</a:t>
            </a:r>
            <a:endParaRPr lang="en-US" altLang="ko-KR" sz="12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200" dirty="0" err="1" smtClean="0"/>
              <a:t>mtrNoReg</a:t>
            </a:r>
            <a:r>
              <a:rPr lang="en-US" altLang="ko-KR" sz="1200" dirty="0" smtClean="0"/>
              <a:t>       : </a:t>
            </a:r>
            <a:r>
              <a:rPr lang="ko-KR" altLang="en-US" sz="1200" dirty="0" smtClean="0"/>
              <a:t>속도제어 해제</a:t>
            </a:r>
            <a:endParaRPr lang="ko-KR" altLang="en-US" sz="1200" dirty="0"/>
          </a:p>
        </p:txBody>
      </p:sp>
      <p:cxnSp>
        <p:nvCxnSpPr>
          <p:cNvPr id="19" name="구부러진 연결선 18"/>
          <p:cNvCxnSpPr>
            <a:stCxn id="17" idx="0"/>
            <a:endCxn id="18" idx="1"/>
          </p:cNvCxnSpPr>
          <p:nvPr/>
        </p:nvCxnSpPr>
        <p:spPr>
          <a:xfrm rot="5400000" flipH="1" flipV="1">
            <a:off x="5235980" y="1952159"/>
            <a:ext cx="833483" cy="683588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58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 </a:t>
            </a:r>
            <a:r>
              <a:rPr lang="en-US" altLang="ko-KR" dirty="0" smtClean="0"/>
              <a:t>- PID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  <p:pic>
        <p:nvPicPr>
          <p:cNvPr id="5122" name="Picture 2" descr="G:\p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227" y="2500841"/>
            <a:ext cx="5849937" cy="344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모서리가 둥근 직사각형 4"/>
          <p:cNvSpPr/>
          <p:nvPr/>
        </p:nvSpPr>
        <p:spPr>
          <a:xfrm>
            <a:off x="-155864" y="1112119"/>
            <a:ext cx="2213264" cy="40011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52687" y="1112119"/>
            <a:ext cx="1196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smtClean="0">
                <a:solidFill>
                  <a:schemeClr val="bg1"/>
                </a:solidFill>
              </a:rPr>
              <a:t>PID 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제어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3333" y="1609777"/>
            <a:ext cx="49007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모터의 정확한 출력을 위한 제어기법 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오차제어</a:t>
            </a:r>
            <a:r>
              <a:rPr lang="en-US" altLang="ko-KR" sz="1400" dirty="0" smtClean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배터리의 상태에 상관없이 속도출력 동일하게 제어 가능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3324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엔코더</a:t>
            </a:r>
            <a:r>
              <a:rPr lang="ko-KR" altLang="en-US" dirty="0" smtClean="0"/>
              <a:t> 실습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655F23-C921-6945-88A6-CC79264B7678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025072"/>
            <a:ext cx="47868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ko-KR" altLang="en-US" sz="2000" b="1" dirty="0" smtClean="0"/>
              <a:t>예제 </a:t>
            </a:r>
            <a:r>
              <a:rPr lang="en-US" altLang="ko-KR" sz="2000" b="1" dirty="0" smtClean="0"/>
              <a:t>5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:</a:t>
            </a:r>
            <a:r>
              <a:rPr lang="ko-KR" altLang="en-US" sz="2000" b="1" dirty="0"/>
              <a:t> </a:t>
            </a:r>
            <a:r>
              <a:rPr lang="ko-KR" altLang="en-US" sz="2000" b="1" dirty="0" smtClean="0"/>
              <a:t>모터 동기화 </a:t>
            </a:r>
            <a:r>
              <a:rPr lang="en-US" altLang="ko-KR" sz="2000" b="1" dirty="0" smtClean="0"/>
              <a:t>(Synchronizing)</a:t>
            </a:r>
          </a:p>
        </p:txBody>
      </p:sp>
      <p:sp>
        <p:nvSpPr>
          <p:cNvPr id="112" name="순서도: 수행의 시작/종료 111"/>
          <p:cNvSpPr/>
          <p:nvPr/>
        </p:nvSpPr>
        <p:spPr>
          <a:xfrm>
            <a:off x="783448" y="1794141"/>
            <a:ext cx="1200862" cy="318172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시</a:t>
            </a:r>
            <a:r>
              <a:rPr lang="ko-KR" altLang="en-US" sz="1600" dirty="0"/>
              <a:t>작</a:t>
            </a:r>
          </a:p>
        </p:txBody>
      </p:sp>
      <p:cxnSp>
        <p:nvCxnSpPr>
          <p:cNvPr id="32" name="직선 화살표 연결선 31"/>
          <p:cNvCxnSpPr>
            <a:stCxn id="41" idx="2"/>
            <a:endCxn id="33" idx="0"/>
          </p:cNvCxnSpPr>
          <p:nvPr/>
        </p:nvCxnSpPr>
        <p:spPr>
          <a:xfrm>
            <a:off x="1376326" y="4271270"/>
            <a:ext cx="0" cy="3758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순서도: 처리 32"/>
          <p:cNvSpPr/>
          <p:nvPr/>
        </p:nvSpPr>
        <p:spPr>
          <a:xfrm>
            <a:off x="806420" y="4647147"/>
            <a:ext cx="1139812" cy="40393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일정시간 상태유지</a:t>
            </a:r>
            <a:endParaRPr lang="en-US" altLang="ko-KR" sz="1200" dirty="0" smtClean="0"/>
          </a:p>
        </p:txBody>
      </p:sp>
      <p:cxnSp>
        <p:nvCxnSpPr>
          <p:cNvPr id="34" name="직선 화살표 연결선 33"/>
          <p:cNvCxnSpPr>
            <a:stCxn id="112" idx="2"/>
            <a:endCxn id="35" idx="0"/>
          </p:cNvCxnSpPr>
          <p:nvPr/>
        </p:nvCxnSpPr>
        <p:spPr>
          <a:xfrm flipH="1">
            <a:off x="1381423" y="2112313"/>
            <a:ext cx="2456" cy="31108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순서도: 처리 34"/>
          <p:cNvSpPr/>
          <p:nvPr/>
        </p:nvSpPr>
        <p:spPr>
          <a:xfrm>
            <a:off x="811517" y="2423397"/>
            <a:ext cx="1139812" cy="40518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동기화 할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모터 설정</a:t>
            </a:r>
            <a:endParaRPr lang="en-US" altLang="ko-KR" sz="1200" dirty="0" smtClean="0"/>
          </a:p>
        </p:txBody>
      </p:sp>
      <p:sp>
        <p:nvSpPr>
          <p:cNvPr id="27" name="순서도: 수행의 시작/종료 26"/>
          <p:cNvSpPr/>
          <p:nvPr/>
        </p:nvSpPr>
        <p:spPr>
          <a:xfrm>
            <a:off x="775895" y="5413722"/>
            <a:ext cx="1200862" cy="297761"/>
          </a:xfrm>
          <a:prstGeom prst="flowChartTermina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종</a:t>
            </a:r>
            <a:r>
              <a:rPr lang="ko-KR" altLang="en-US" sz="1600"/>
              <a:t>료</a:t>
            </a:r>
            <a:endParaRPr lang="ko-KR" altLang="en-US" sz="1600" dirty="0"/>
          </a:p>
        </p:txBody>
      </p:sp>
      <p:cxnSp>
        <p:nvCxnSpPr>
          <p:cNvPr id="28" name="직선 화살표 연결선 27"/>
          <p:cNvCxnSpPr>
            <a:stCxn id="33" idx="2"/>
            <a:endCxn id="27" idx="0"/>
          </p:cNvCxnSpPr>
          <p:nvPr/>
        </p:nvCxnSpPr>
        <p:spPr>
          <a:xfrm>
            <a:off x="1376326" y="5051077"/>
            <a:ext cx="0" cy="36264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순서도: 처리 28"/>
          <p:cNvSpPr/>
          <p:nvPr/>
        </p:nvSpPr>
        <p:spPr>
          <a:xfrm>
            <a:off x="810124" y="3143155"/>
            <a:ext cx="1139812" cy="406400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동기화비율</a:t>
            </a:r>
            <a:r>
              <a:rPr lang="ko-KR" altLang="en-US" sz="1200" dirty="0" smtClean="0"/>
              <a:t> 설정</a:t>
            </a:r>
            <a:endParaRPr lang="en-US" altLang="ko-KR" sz="1200" dirty="0" smtClean="0"/>
          </a:p>
        </p:txBody>
      </p:sp>
      <p:cxnSp>
        <p:nvCxnSpPr>
          <p:cNvPr id="30" name="직선 화살표 연결선 29"/>
          <p:cNvCxnSpPr>
            <a:stCxn id="35" idx="2"/>
            <a:endCxn id="29" idx="0"/>
          </p:cNvCxnSpPr>
          <p:nvPr/>
        </p:nvCxnSpPr>
        <p:spPr>
          <a:xfrm flipH="1">
            <a:off x="1380030" y="2828577"/>
            <a:ext cx="1393" cy="3145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순서도: 처리 40"/>
          <p:cNvSpPr/>
          <p:nvPr/>
        </p:nvSpPr>
        <p:spPr>
          <a:xfrm>
            <a:off x="806420" y="3876812"/>
            <a:ext cx="1139812" cy="394458"/>
          </a:xfrm>
          <a:prstGeom prst="flowChartProcess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 모터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출력값</a:t>
            </a:r>
            <a:r>
              <a:rPr lang="ko-KR" altLang="en-US" sz="1200" dirty="0" smtClean="0"/>
              <a:t> 입력</a:t>
            </a:r>
            <a:endParaRPr lang="en-US" altLang="ko-KR" sz="1200" dirty="0" smtClean="0"/>
          </a:p>
        </p:txBody>
      </p:sp>
      <p:cxnSp>
        <p:nvCxnSpPr>
          <p:cNvPr id="43" name="직선 화살표 연결선 42"/>
          <p:cNvCxnSpPr>
            <a:stCxn id="29" idx="2"/>
            <a:endCxn id="41" idx="0"/>
          </p:cNvCxnSpPr>
          <p:nvPr/>
        </p:nvCxnSpPr>
        <p:spPr>
          <a:xfrm flipH="1">
            <a:off x="1376326" y="3549555"/>
            <a:ext cx="3704" cy="3272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6146" name="Picture 2" descr="G:\5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31"/>
          <a:stretch/>
        </p:blipFill>
        <p:spPr bwMode="auto">
          <a:xfrm>
            <a:off x="2680230" y="2783404"/>
            <a:ext cx="3877142" cy="205496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2861314" y="3362619"/>
            <a:ext cx="3110861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540708" y="1910695"/>
            <a:ext cx="2661049" cy="73866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dirty="0" smtClean="0"/>
              <a:t>모터 동기화 설정</a:t>
            </a:r>
            <a:endParaRPr lang="en-US" altLang="ko-K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synchAC</a:t>
            </a:r>
            <a:r>
              <a:rPr lang="en-US" altLang="ko-KR" sz="1400" dirty="0" smtClean="0"/>
              <a:t>     : A</a:t>
            </a:r>
            <a:r>
              <a:rPr lang="ko-KR" altLang="en-US" sz="1400" dirty="0"/>
              <a:t>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를 동기화</a:t>
            </a:r>
            <a:endParaRPr lang="en-US" altLang="ko-KR" sz="14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400" dirty="0" err="1" smtClean="0"/>
              <a:t>synchNone</a:t>
            </a:r>
            <a:r>
              <a:rPr lang="en-US" altLang="ko-KR" sz="1400" dirty="0" smtClean="0"/>
              <a:t> : </a:t>
            </a:r>
            <a:r>
              <a:rPr lang="ko-KR" altLang="en-US" sz="1400" dirty="0" smtClean="0"/>
              <a:t>동기화 해제</a:t>
            </a:r>
            <a:endParaRPr lang="ko-KR" altLang="en-US" sz="1400" dirty="0"/>
          </a:p>
        </p:txBody>
      </p:sp>
      <p:cxnSp>
        <p:nvCxnSpPr>
          <p:cNvPr id="19" name="구부러진 연결선 18"/>
          <p:cNvCxnSpPr>
            <a:stCxn id="17" idx="0"/>
            <a:endCxn id="18" idx="1"/>
          </p:cNvCxnSpPr>
          <p:nvPr/>
        </p:nvCxnSpPr>
        <p:spPr>
          <a:xfrm rot="5400000" flipH="1" flipV="1">
            <a:off x="4437430" y="2259342"/>
            <a:ext cx="1082592" cy="1123963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모서리가 둥근 직사각형 21"/>
          <p:cNvSpPr/>
          <p:nvPr/>
        </p:nvSpPr>
        <p:spPr>
          <a:xfrm>
            <a:off x="2861314" y="3640074"/>
            <a:ext cx="3110861" cy="24637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5607383" y="4971325"/>
                <a:ext cx="3070071" cy="88479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ko-KR" altLang="en-US" sz="1400" dirty="0" smtClean="0"/>
                  <a:t>모터 동기화 비율 설정</a:t>
                </a:r>
                <a:endParaRPr lang="en-US" altLang="ko-KR" sz="1400" dirty="0"/>
              </a:p>
              <a:p>
                <a:endParaRPr lang="en-US" altLang="ko-KR" sz="1400" i="1" dirty="0" smtClean="0">
                  <a:latin typeface="Cambria Math"/>
                </a:endParaRPr>
              </a:p>
              <a:p>
                <a:r>
                  <a:rPr lang="en-US" altLang="ko-KR" sz="1400" i="1" dirty="0">
                    <a:latin typeface="Cambria Math"/>
                  </a:rPr>
                  <a:t> </a:t>
                </a:r>
                <a:r>
                  <a:rPr lang="en-US" altLang="ko-KR" sz="1400" i="1" dirty="0" smtClean="0">
                    <a:latin typeface="Cambria Math"/>
                  </a:rPr>
                  <a:t>     </a:t>
                </a:r>
                <a:r>
                  <a:rPr lang="en-US" altLang="ko-KR" sz="1400" i="1" dirty="0" smtClean="0">
                    <a:latin typeface="Cambria Math"/>
                    <a:sym typeface="Wingdings" panose="05000000000000000000" pitchFamily="2" charset="2"/>
                  </a:rPr>
                  <a:t>   </a:t>
                </a:r>
                <a14:m>
                  <m:oMath xmlns:m="http://schemas.openxmlformats.org/officeDocument/2006/math">
                    <m:r>
                      <a:rPr lang="en-US" altLang="ko-KR" sz="1400" i="1">
                        <a:latin typeface="Cambria Math"/>
                      </a:rPr>
                      <m:t>𝐶</m:t>
                    </m:r>
                    <m:r>
                      <a:rPr lang="ko-KR" altLang="en-US" sz="1400" i="1">
                        <a:latin typeface="Cambria Math"/>
                      </a:rPr>
                      <m:t>출력</m:t>
                    </m:r>
                    <m:r>
                      <a:rPr lang="en-US" altLang="ko-KR" sz="1400" i="1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altLang="ko-KR" sz="1400" i="1">
                            <a:latin typeface="Cambria Math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/>
                          </a:rPr>
                          <m:t>동기화</m:t>
                        </m:r>
                        <m:r>
                          <a:rPr lang="en-US" altLang="ko-KR" sz="1400" i="1">
                            <a:latin typeface="Cambria Math"/>
                          </a:rPr>
                          <m:t> </m:t>
                        </m:r>
                        <m:r>
                          <a:rPr lang="ko-KR" altLang="en-US" sz="1400" i="1">
                            <a:latin typeface="Cambria Math"/>
                          </a:rPr>
                          <m:t>비율</m:t>
                        </m:r>
                      </m:num>
                      <m:den>
                        <m:r>
                          <a:rPr lang="en-US" altLang="ko-KR" sz="1400" i="1">
                            <a:latin typeface="Cambria Math"/>
                          </a:rPr>
                          <m:t>100</m:t>
                        </m:r>
                      </m:den>
                    </m:f>
                    <m:r>
                      <a:rPr lang="en-US" altLang="ko-KR" sz="1400" i="1">
                        <a:latin typeface="Cambria Math"/>
                      </a:rPr>
                      <m:t> </m:t>
                    </m:r>
                    <m:r>
                      <a:rPr lang="en-US" altLang="ko-KR" sz="1400" i="1">
                        <a:latin typeface="Cambria Math"/>
                        <a:ea typeface="Cambria Math"/>
                      </a:rPr>
                      <m:t>×</m:t>
                    </m:r>
                    <m:r>
                      <a:rPr lang="en-US" altLang="ko-KR" sz="1400" i="1">
                        <a:latin typeface="Cambria Math"/>
                        <a:ea typeface="Cambria Math"/>
                      </a:rPr>
                      <m:t>𝐴</m:t>
                    </m:r>
                    <m:r>
                      <a:rPr lang="ko-KR" altLang="en-US" sz="1400" i="1">
                        <a:latin typeface="Cambria Math"/>
                        <a:ea typeface="Cambria Math"/>
                      </a:rPr>
                      <m:t>출력</m:t>
                    </m:r>
                  </m:oMath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7383" y="4971325"/>
                <a:ext cx="3070071" cy="884794"/>
              </a:xfrm>
              <a:prstGeom prst="rect">
                <a:avLst/>
              </a:prstGeom>
              <a:blipFill rotWithShape="1">
                <a:blip r:embed="rId3"/>
                <a:stretch>
                  <a:fillRect l="-19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구부러진 연결선 25"/>
          <p:cNvCxnSpPr>
            <a:stCxn id="22" idx="3"/>
            <a:endCxn id="24" idx="1"/>
          </p:cNvCxnSpPr>
          <p:nvPr/>
        </p:nvCxnSpPr>
        <p:spPr>
          <a:xfrm flipH="1">
            <a:off x="5607383" y="3763260"/>
            <a:ext cx="364792" cy="1650462"/>
          </a:xfrm>
          <a:prstGeom prst="curvedConnector5">
            <a:avLst>
              <a:gd name="adj1" fmla="val -62666"/>
              <a:gd name="adj2" fmla="val 40330"/>
              <a:gd name="adj3" fmla="val 16266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767137" y="519327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833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nyang_CNR 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NR_HYU">
      <a:majorFont>
        <a:latin typeface="Arial"/>
        <a:ea typeface="맑은 고딕"/>
        <a:cs typeface=""/>
      </a:majorFont>
      <a:minorFont>
        <a:latin typeface="Arial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Hanyang_CNR Template</Template>
  <TotalTime>17959</TotalTime>
  <Words>505</Words>
  <Application>Microsoft Office PowerPoint</Application>
  <PresentationFormat>화면 슬라이드 쇼(4:3)</PresentationFormat>
  <Paragraphs>177</Paragraphs>
  <Slides>13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4" baseType="lpstr">
      <vt:lpstr>Hanyang_CNR Template</vt:lpstr>
      <vt:lpstr>10주차 엔코더를 이용한 엔코더로봇</vt:lpstr>
      <vt:lpstr>엔코더 (Encoder)</vt:lpstr>
      <vt:lpstr>엔코더 확인</vt:lpstr>
      <vt:lpstr>엔코더 실습</vt:lpstr>
      <vt:lpstr>엔코더 실습</vt:lpstr>
      <vt:lpstr>엔코더 실습</vt:lpstr>
      <vt:lpstr>엔코더 실습</vt:lpstr>
      <vt:lpstr>엔코더 실습 - PID</vt:lpstr>
      <vt:lpstr>엔코더 실습</vt:lpstr>
      <vt:lpstr>&lt; 10주차 미션 &gt;</vt:lpstr>
      <vt:lpstr>엔코더를 이용한 회전</vt:lpstr>
      <vt:lpstr>&lt; 10주차 미션 &gt;</vt:lpstr>
      <vt:lpstr>과제(11주차 제출)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Meeting</dc:title>
  <dc:creator>user</dc:creator>
  <cp:lastModifiedBy>rb</cp:lastModifiedBy>
  <cp:revision>400</cp:revision>
  <cp:lastPrinted>2014-08-19T06:35:00Z</cp:lastPrinted>
  <dcterms:created xsi:type="dcterms:W3CDTF">2014-03-26T11:21:53Z</dcterms:created>
  <dcterms:modified xsi:type="dcterms:W3CDTF">2015-11-02T07:20:26Z</dcterms:modified>
</cp:coreProperties>
</file>